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4"/>
    <p:sldMasterId id="2147483678" r:id="rId5"/>
    <p:sldMasterId id="2147483699" r:id="rId6"/>
    <p:sldMasterId id="2147483736" r:id="rId7"/>
    <p:sldMasterId id="2147483755" r:id="rId8"/>
  </p:sldMasterIdLst>
  <p:notesMasterIdLst>
    <p:notesMasterId r:id="rId37"/>
  </p:notesMasterIdLst>
  <p:sldIdLst>
    <p:sldId id="348" r:id="rId9"/>
    <p:sldId id="368" r:id="rId10"/>
    <p:sldId id="266" r:id="rId11"/>
    <p:sldId id="369" r:id="rId12"/>
    <p:sldId id="391" r:id="rId13"/>
    <p:sldId id="301" r:id="rId14"/>
    <p:sldId id="390" r:id="rId15"/>
    <p:sldId id="351" r:id="rId16"/>
    <p:sldId id="325" r:id="rId17"/>
    <p:sldId id="307" r:id="rId18"/>
    <p:sldId id="273" r:id="rId19"/>
    <p:sldId id="356" r:id="rId20"/>
    <p:sldId id="294" r:id="rId21"/>
    <p:sldId id="336" r:id="rId22"/>
    <p:sldId id="293" r:id="rId23"/>
    <p:sldId id="296" r:id="rId24"/>
    <p:sldId id="381" r:id="rId25"/>
    <p:sldId id="382" r:id="rId26"/>
    <p:sldId id="387" r:id="rId27"/>
    <p:sldId id="295" r:id="rId28"/>
    <p:sldId id="365" r:id="rId29"/>
    <p:sldId id="389" r:id="rId30"/>
    <p:sldId id="392" r:id="rId31"/>
    <p:sldId id="349" r:id="rId32"/>
    <p:sldId id="345" r:id="rId33"/>
    <p:sldId id="388" r:id="rId34"/>
    <p:sldId id="386" r:id="rId35"/>
    <p:sldId id="300" r:id="rId36"/>
  </p:sldIdLst>
  <p:sldSz cx="12192000" cy="6858000"/>
  <p:notesSz cx="6858000" cy="9144000"/>
  <p:embeddedFontLst>
    <p:embeddedFont>
      <p:font typeface="Calibri" panose="020F0502020204030204" pitchFamily="34" charset="0"/>
      <p:regular r:id="rId38"/>
      <p:bold r:id="rId39"/>
      <p:italic r:id="rId40"/>
      <p:boldItalic r:id="rId41"/>
    </p:embeddedFont>
    <p:embeddedFont>
      <p:font typeface="Century Gothic" panose="020B0502020202020204" pitchFamily="34" charset="0"/>
      <p:regular r:id="rId42"/>
      <p:bold r:id="rId43"/>
      <p:italic r:id="rId44"/>
      <p:boldItalic r:id="rId45"/>
    </p:embeddedFont>
    <p:embeddedFont>
      <p:font typeface="Georgia" panose="02040502050405020303" pitchFamily="18" charset="0"/>
      <p:regular r:id="rId46"/>
      <p:bold r:id="rId47"/>
      <p:italic r:id="rId48"/>
      <p:boldItalic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91"/>
            <p14:sldId id="301"/>
            <p14:sldId id="390"/>
            <p14:sldId id="351"/>
            <p14:sldId id="325"/>
            <p14:sldId id="307"/>
            <p14:sldId id="273"/>
            <p14:sldId id="356"/>
            <p14:sldId id="294"/>
            <p14:sldId id="336"/>
            <p14:sldId id="293"/>
            <p14:sldId id="296"/>
            <p14:sldId id="381"/>
            <p14:sldId id="382"/>
            <p14:sldId id="387"/>
            <p14:sldId id="295"/>
            <p14:sldId id="365"/>
            <p14:sldId id="389"/>
            <p14:sldId id="392"/>
            <p14:sldId id="349"/>
            <p14:sldId id="345"/>
            <p14:sldId id="388"/>
            <p14:sldId id="386"/>
            <p14:sldId id="300"/>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094"/>
    <p:restoredTop sz="70999" autoAdjust="0"/>
  </p:normalViewPr>
  <p:slideViewPr>
    <p:cSldViewPr snapToGrid="0">
      <p:cViewPr varScale="1">
        <p:scale>
          <a:sx n="84" d="100"/>
          <a:sy n="84" d="100"/>
        </p:scale>
        <p:origin x="143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font" Target="fonts/font2.fntdata"/><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font" Target="fonts/font5.fntdata"/><Relationship Id="rId47" Type="http://schemas.openxmlformats.org/officeDocument/2006/relationships/font" Target="fonts/font10.fntdata"/><Relationship Id="rId76" Type="http://schemas.openxmlformats.org/officeDocument/2006/relationships/tableStyles" Target="tableStyles.xml"/><Relationship Id="rId7" Type="http://schemas.openxmlformats.org/officeDocument/2006/relationships/slideMaster" Target="slideMasters/slideMaster4.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74" Type="http://schemas.openxmlformats.org/officeDocument/2006/relationships/viewProps" Target="viewProp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font" Target="fonts/font7.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Master" Target="slideMasters/slideMaster5.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2.xml"/><Relationship Id="rId41" Type="http://schemas.openxmlformats.org/officeDocument/2006/relationships/font" Target="fonts/font4.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font" Target="fonts/font12.fntdata"/></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FC0730-4809-4A85-AB67-5830765AB9E4}"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en-GB"/>
        </a:p>
      </dgm:t>
    </dgm:pt>
    <dgm:pt modelId="{DBC5C0E5-2FF2-45F1-BBDB-C61606F858B0}">
      <dgm:prSet phldrT="[Text]" custT="1"/>
      <dgm:spPr/>
      <dgm:t>
        <a:bodyPr/>
        <a:lstStyle/>
        <a:p>
          <a:r>
            <a:rPr lang="en-GB" sz="2000" dirty="0">
              <a:latin typeface="Century Gothic" panose="020B0502020202020204" pitchFamily="34" charset="0"/>
            </a:rPr>
            <a:t>Increase in internal energy</a:t>
          </a:r>
        </a:p>
      </dgm:t>
    </dgm:pt>
    <dgm:pt modelId="{88E3FC5C-4E0A-4C7B-AEAA-0DB56CAB3EFD}" type="sibTrans" cxnId="{B30E9FA6-D296-4696-95AD-98E0EC2DCAEF}">
      <dgm:prSet/>
      <dgm:spPr/>
      <dgm:t>
        <a:bodyPr/>
        <a:lstStyle/>
        <a:p>
          <a:endParaRPr lang="en-GB" sz="2000">
            <a:latin typeface="Century Gothic" panose="020B0502020202020204" pitchFamily="34" charset="0"/>
          </a:endParaRPr>
        </a:p>
      </dgm:t>
    </dgm:pt>
    <dgm:pt modelId="{465BD6C6-93BF-46B1-9297-B84665040FD9}" type="parTrans" cxnId="{B30E9FA6-D296-4696-95AD-98E0EC2DCAEF}">
      <dgm:prSet/>
      <dgm:spPr/>
      <dgm:t>
        <a:bodyPr/>
        <a:lstStyle/>
        <a:p>
          <a:endParaRPr lang="en-GB" sz="2000">
            <a:latin typeface="Century Gothic" panose="020B0502020202020204" pitchFamily="34" charset="0"/>
          </a:endParaRPr>
        </a:p>
      </dgm:t>
    </dgm:pt>
    <dgm:pt modelId="{60747CC4-3536-EE49-B78E-F7E1ABA15124}">
      <dgm:prSet phldrT="[Text]" custT="1"/>
      <dgm:spPr/>
      <dgm:t>
        <a:bodyPr/>
        <a:lstStyle/>
        <a:p>
          <a:pPr algn="ctr">
            <a:buFont typeface="Arial" panose="020B0604020202020204" pitchFamily="34" charset="0"/>
            <a:buChar char="•"/>
          </a:pPr>
          <a:r>
            <a:rPr lang="en-GB" sz="2000" b="1" dirty="0">
              <a:latin typeface="Century Gothic" panose="020B0502020202020204" pitchFamily="34" charset="0"/>
            </a:rPr>
            <a:t>Kinetic energy store </a:t>
          </a:r>
          <a:r>
            <a:rPr lang="en-GB" sz="2000" dirty="0">
              <a:latin typeface="Century Gothic" panose="020B0502020202020204" pitchFamily="34" charset="0"/>
            </a:rPr>
            <a:t>increases</a:t>
          </a:r>
        </a:p>
        <a:p>
          <a:pPr algn="ctr">
            <a:buFont typeface="Arial" panose="020B0604020202020204" pitchFamily="34" charset="0"/>
            <a:buChar char="•"/>
          </a:pPr>
          <a:r>
            <a:rPr lang="en-GB" sz="2000" b="1" dirty="0">
              <a:latin typeface="Century Gothic" panose="020B0502020202020204" pitchFamily="34" charset="0"/>
            </a:rPr>
            <a:t>State</a:t>
          </a:r>
          <a:r>
            <a:rPr lang="en-GB" sz="2000" dirty="0">
              <a:latin typeface="Century Gothic" panose="020B0502020202020204" pitchFamily="34" charset="0"/>
            </a:rPr>
            <a:t> stays the same</a:t>
          </a:r>
        </a:p>
        <a:p>
          <a:pPr algn="ctr">
            <a:buFont typeface="Arial" panose="020B0604020202020204" pitchFamily="34" charset="0"/>
            <a:buChar char="•"/>
          </a:pPr>
          <a:r>
            <a:rPr lang="en-GB" sz="2000" b="1" dirty="0">
              <a:latin typeface="Century Gothic" panose="020B0502020202020204" pitchFamily="34" charset="0"/>
            </a:rPr>
            <a:t>Temperature</a:t>
          </a:r>
          <a:r>
            <a:rPr lang="en-GB" sz="2000" dirty="0">
              <a:latin typeface="Century Gothic" panose="020B0502020202020204" pitchFamily="34" charset="0"/>
            </a:rPr>
            <a:t> increases</a:t>
          </a:r>
        </a:p>
      </dgm:t>
    </dgm:pt>
    <dgm:pt modelId="{D3ACD552-7C0B-AD41-A546-40CAF0FF25DF}" type="parTrans" cxnId="{81EF363D-810D-CA43-B450-EE20B31079C7}">
      <dgm:prSet/>
      <dgm:spPr/>
      <dgm:t>
        <a:bodyPr/>
        <a:lstStyle/>
        <a:p>
          <a:endParaRPr lang="en-US"/>
        </a:p>
      </dgm:t>
    </dgm:pt>
    <dgm:pt modelId="{26F3B119-301D-5349-8748-F653A9857C78}" type="sibTrans" cxnId="{81EF363D-810D-CA43-B450-EE20B31079C7}">
      <dgm:prSet/>
      <dgm:spPr/>
      <dgm:t>
        <a:bodyPr/>
        <a:lstStyle/>
        <a:p>
          <a:endParaRPr lang="en-US"/>
        </a:p>
      </dgm:t>
    </dgm:pt>
    <dgm:pt modelId="{1C989E97-929F-114C-AA3C-1016498C0CC9}">
      <dgm:prSet phldrT="[Text]" custT="1"/>
      <dgm:spPr/>
      <dgm:t>
        <a:bodyPr/>
        <a:lstStyle/>
        <a:p>
          <a:pPr algn="ctr">
            <a:buFont typeface="Arial" panose="020B0604020202020204" pitchFamily="34" charset="0"/>
            <a:buChar char="•"/>
          </a:pPr>
          <a:r>
            <a:rPr lang="en-GB" sz="2000" b="1" dirty="0">
              <a:latin typeface="Century Gothic" panose="020B0502020202020204" pitchFamily="34" charset="0"/>
            </a:rPr>
            <a:t>Potential energy store </a:t>
          </a:r>
          <a:r>
            <a:rPr lang="en-GB" sz="2000" dirty="0">
              <a:latin typeface="Century Gothic" panose="020B0502020202020204" pitchFamily="34" charset="0"/>
            </a:rPr>
            <a:t>increases</a:t>
          </a:r>
        </a:p>
        <a:p>
          <a:pPr algn="ctr">
            <a:buFont typeface="Arial" panose="020B0604020202020204" pitchFamily="34" charset="0"/>
            <a:buChar char="•"/>
          </a:pPr>
          <a:r>
            <a:rPr lang="en-GB" sz="2000" b="1" dirty="0">
              <a:latin typeface="Century Gothic" panose="020B0502020202020204" pitchFamily="34" charset="0"/>
            </a:rPr>
            <a:t>Temperature</a:t>
          </a:r>
          <a:r>
            <a:rPr lang="en-GB" sz="2000" dirty="0">
              <a:latin typeface="Century Gothic" panose="020B0502020202020204" pitchFamily="34" charset="0"/>
            </a:rPr>
            <a:t> remains the same</a:t>
          </a:r>
        </a:p>
        <a:p>
          <a:pPr algn="ctr">
            <a:buFont typeface="Arial" panose="020B0604020202020204" pitchFamily="34" charset="0"/>
            <a:buChar char="•"/>
          </a:pPr>
          <a:r>
            <a:rPr lang="en-GB" sz="2000" dirty="0">
              <a:latin typeface="Century Gothic" panose="020B0502020202020204" pitchFamily="34" charset="0"/>
            </a:rPr>
            <a:t>Change in </a:t>
          </a:r>
          <a:r>
            <a:rPr lang="en-GB" sz="2000" b="1" dirty="0">
              <a:latin typeface="Century Gothic" panose="020B0502020202020204" pitchFamily="34" charset="0"/>
            </a:rPr>
            <a:t>state</a:t>
          </a:r>
          <a:endParaRPr lang="en-GB" sz="2000" dirty="0">
            <a:latin typeface="Century Gothic" panose="020B0502020202020204" pitchFamily="34" charset="0"/>
          </a:endParaRPr>
        </a:p>
      </dgm:t>
    </dgm:pt>
    <dgm:pt modelId="{0B7CCA58-9C62-0A47-9DF1-2FEF627F37B0}" type="parTrans" cxnId="{2FAE3DF8-04FB-1240-B0D7-C285F407DFBB}">
      <dgm:prSet/>
      <dgm:spPr/>
      <dgm:t>
        <a:bodyPr/>
        <a:lstStyle/>
        <a:p>
          <a:endParaRPr lang="en-US"/>
        </a:p>
      </dgm:t>
    </dgm:pt>
    <dgm:pt modelId="{5E50110E-9B0B-B840-BCFC-346CA4D6B3D1}" type="sibTrans" cxnId="{2FAE3DF8-04FB-1240-B0D7-C285F407DFBB}">
      <dgm:prSet/>
      <dgm:spPr/>
      <dgm:t>
        <a:bodyPr/>
        <a:lstStyle/>
        <a:p>
          <a:endParaRPr lang="en-US"/>
        </a:p>
      </dgm:t>
    </dgm:pt>
    <dgm:pt modelId="{3DCBE4A8-E9FE-43A4-A859-8011855F50E1}" type="pres">
      <dgm:prSet presAssocID="{3CFC0730-4809-4A85-AB67-5830765AB9E4}" presName="hierChild1" presStyleCnt="0">
        <dgm:presLayoutVars>
          <dgm:orgChart val="1"/>
          <dgm:chPref val="1"/>
          <dgm:dir/>
          <dgm:animOne val="branch"/>
          <dgm:animLvl val="lvl"/>
          <dgm:resizeHandles/>
        </dgm:presLayoutVars>
      </dgm:prSet>
      <dgm:spPr/>
    </dgm:pt>
    <dgm:pt modelId="{020A9BA7-963D-4068-A7CE-833C472BAC96}" type="pres">
      <dgm:prSet presAssocID="{DBC5C0E5-2FF2-45F1-BBDB-C61606F858B0}" presName="hierRoot1" presStyleCnt="0">
        <dgm:presLayoutVars>
          <dgm:hierBranch val="init"/>
        </dgm:presLayoutVars>
      </dgm:prSet>
      <dgm:spPr/>
    </dgm:pt>
    <dgm:pt modelId="{5167C73F-3A83-4031-AD3E-08159A67FECF}" type="pres">
      <dgm:prSet presAssocID="{DBC5C0E5-2FF2-45F1-BBDB-C61606F858B0}" presName="rootComposite1" presStyleCnt="0"/>
      <dgm:spPr/>
    </dgm:pt>
    <dgm:pt modelId="{F2F4904E-E638-46C9-AC33-3E1D3659651D}" type="pres">
      <dgm:prSet presAssocID="{DBC5C0E5-2FF2-45F1-BBDB-C61606F858B0}" presName="rootText1" presStyleLbl="node0" presStyleIdx="0" presStyleCnt="1" custScaleX="72064" custScaleY="56944">
        <dgm:presLayoutVars>
          <dgm:chPref val="3"/>
        </dgm:presLayoutVars>
      </dgm:prSet>
      <dgm:spPr/>
    </dgm:pt>
    <dgm:pt modelId="{FA8A8183-A9DC-42C4-8D36-A95B1BAA200A}" type="pres">
      <dgm:prSet presAssocID="{DBC5C0E5-2FF2-45F1-BBDB-C61606F858B0}" presName="rootConnector1" presStyleLbl="node1" presStyleIdx="0" presStyleCnt="0"/>
      <dgm:spPr/>
    </dgm:pt>
    <dgm:pt modelId="{FCCFE417-A629-4831-A4F5-F8186ACF01D7}" type="pres">
      <dgm:prSet presAssocID="{DBC5C0E5-2FF2-45F1-BBDB-C61606F858B0}" presName="hierChild2" presStyleCnt="0"/>
      <dgm:spPr/>
    </dgm:pt>
    <dgm:pt modelId="{07A17736-616B-5D4B-9955-8F2B7C2FCB2F}" type="pres">
      <dgm:prSet presAssocID="{D3ACD552-7C0B-AD41-A546-40CAF0FF25DF}" presName="Name37" presStyleLbl="parChTrans1D2" presStyleIdx="0" presStyleCnt="2"/>
      <dgm:spPr/>
    </dgm:pt>
    <dgm:pt modelId="{09733AE7-EAD4-D146-B98F-A3B2E36E7F65}" type="pres">
      <dgm:prSet presAssocID="{60747CC4-3536-EE49-B78E-F7E1ABA15124}" presName="hierRoot2" presStyleCnt="0">
        <dgm:presLayoutVars>
          <dgm:hierBranch val="init"/>
        </dgm:presLayoutVars>
      </dgm:prSet>
      <dgm:spPr/>
    </dgm:pt>
    <dgm:pt modelId="{FD226844-8859-2346-830C-7F6BF61C1552}" type="pres">
      <dgm:prSet presAssocID="{60747CC4-3536-EE49-B78E-F7E1ABA15124}" presName="rootComposite" presStyleCnt="0"/>
      <dgm:spPr/>
    </dgm:pt>
    <dgm:pt modelId="{5178E0B0-1438-B04A-ACF0-C124762E04BE}" type="pres">
      <dgm:prSet presAssocID="{60747CC4-3536-EE49-B78E-F7E1ABA15124}" presName="rootText" presStyleLbl="node2" presStyleIdx="0" presStyleCnt="2">
        <dgm:presLayoutVars>
          <dgm:chPref val="3"/>
        </dgm:presLayoutVars>
      </dgm:prSet>
      <dgm:spPr/>
    </dgm:pt>
    <dgm:pt modelId="{82B2D082-2A71-424C-845A-1B8E046616B7}" type="pres">
      <dgm:prSet presAssocID="{60747CC4-3536-EE49-B78E-F7E1ABA15124}" presName="rootConnector" presStyleLbl="node2" presStyleIdx="0" presStyleCnt="2"/>
      <dgm:spPr/>
    </dgm:pt>
    <dgm:pt modelId="{E40DD952-5E0D-B54C-9499-B5E08CEC3AF4}" type="pres">
      <dgm:prSet presAssocID="{60747CC4-3536-EE49-B78E-F7E1ABA15124}" presName="hierChild4" presStyleCnt="0"/>
      <dgm:spPr/>
    </dgm:pt>
    <dgm:pt modelId="{E80F290A-8CE4-6E47-B2F3-33A28CB0F33B}" type="pres">
      <dgm:prSet presAssocID="{60747CC4-3536-EE49-B78E-F7E1ABA15124}" presName="hierChild5" presStyleCnt="0"/>
      <dgm:spPr/>
    </dgm:pt>
    <dgm:pt modelId="{270E3466-CCAF-1D49-9815-8AD91E5B6CD9}" type="pres">
      <dgm:prSet presAssocID="{0B7CCA58-9C62-0A47-9DF1-2FEF627F37B0}" presName="Name37" presStyleLbl="parChTrans1D2" presStyleIdx="1" presStyleCnt="2"/>
      <dgm:spPr/>
    </dgm:pt>
    <dgm:pt modelId="{6A486444-3AC9-3A40-BD32-F67ACCD1FC50}" type="pres">
      <dgm:prSet presAssocID="{1C989E97-929F-114C-AA3C-1016498C0CC9}" presName="hierRoot2" presStyleCnt="0">
        <dgm:presLayoutVars>
          <dgm:hierBranch val="init"/>
        </dgm:presLayoutVars>
      </dgm:prSet>
      <dgm:spPr/>
    </dgm:pt>
    <dgm:pt modelId="{FF191041-50F1-1543-9C93-C9A1F115C712}" type="pres">
      <dgm:prSet presAssocID="{1C989E97-929F-114C-AA3C-1016498C0CC9}" presName="rootComposite" presStyleCnt="0"/>
      <dgm:spPr/>
    </dgm:pt>
    <dgm:pt modelId="{D56D4059-CB8C-BE4A-AB24-71D16C6F8C90}" type="pres">
      <dgm:prSet presAssocID="{1C989E97-929F-114C-AA3C-1016498C0CC9}" presName="rootText" presStyleLbl="node2" presStyleIdx="1" presStyleCnt="2">
        <dgm:presLayoutVars>
          <dgm:chPref val="3"/>
        </dgm:presLayoutVars>
      </dgm:prSet>
      <dgm:spPr/>
    </dgm:pt>
    <dgm:pt modelId="{D5722AFD-0D6F-C74C-AE82-7A80C2D1854A}" type="pres">
      <dgm:prSet presAssocID="{1C989E97-929F-114C-AA3C-1016498C0CC9}" presName="rootConnector" presStyleLbl="node2" presStyleIdx="1" presStyleCnt="2"/>
      <dgm:spPr/>
    </dgm:pt>
    <dgm:pt modelId="{C1D1BA6A-9EAD-E146-B77D-BC605934B436}" type="pres">
      <dgm:prSet presAssocID="{1C989E97-929F-114C-AA3C-1016498C0CC9}" presName="hierChild4" presStyleCnt="0"/>
      <dgm:spPr/>
    </dgm:pt>
    <dgm:pt modelId="{CADEB26E-1768-D842-8F56-1E1878FAB6B0}" type="pres">
      <dgm:prSet presAssocID="{1C989E97-929F-114C-AA3C-1016498C0CC9}" presName="hierChild5" presStyleCnt="0"/>
      <dgm:spPr/>
    </dgm:pt>
    <dgm:pt modelId="{CBFD2586-4B26-48AE-9D1A-4AE975FC3546}" type="pres">
      <dgm:prSet presAssocID="{DBC5C0E5-2FF2-45F1-BBDB-C61606F858B0}" presName="hierChild3" presStyleCnt="0"/>
      <dgm:spPr/>
    </dgm:pt>
  </dgm:ptLst>
  <dgm:cxnLst>
    <dgm:cxn modelId="{BF648F00-4AD1-A64A-868E-0727437EB12A}" type="presOf" srcId="{60747CC4-3536-EE49-B78E-F7E1ABA15124}" destId="{82B2D082-2A71-424C-845A-1B8E046616B7}" srcOrd="1" destOrd="0" presId="urn:microsoft.com/office/officeart/2005/8/layout/orgChart1"/>
    <dgm:cxn modelId="{8C7E3107-72D9-3943-AD91-9BC64B6F0A5D}" type="presOf" srcId="{D3ACD552-7C0B-AD41-A546-40CAF0FF25DF}" destId="{07A17736-616B-5D4B-9955-8F2B7C2FCB2F}" srcOrd="0" destOrd="0" presId="urn:microsoft.com/office/officeart/2005/8/layout/orgChart1"/>
    <dgm:cxn modelId="{57F60528-7D46-490C-80DA-651BF6EDE7F8}" type="presOf" srcId="{DBC5C0E5-2FF2-45F1-BBDB-C61606F858B0}" destId="{F2F4904E-E638-46C9-AC33-3E1D3659651D}" srcOrd="0" destOrd="0" presId="urn:microsoft.com/office/officeart/2005/8/layout/orgChart1"/>
    <dgm:cxn modelId="{81EF363D-810D-CA43-B450-EE20B31079C7}" srcId="{DBC5C0E5-2FF2-45F1-BBDB-C61606F858B0}" destId="{60747CC4-3536-EE49-B78E-F7E1ABA15124}" srcOrd="0" destOrd="0" parTransId="{D3ACD552-7C0B-AD41-A546-40CAF0FF25DF}" sibTransId="{26F3B119-301D-5349-8748-F653A9857C78}"/>
    <dgm:cxn modelId="{E253B258-FE43-574D-83CF-1C35C590B576}" type="presOf" srcId="{1C989E97-929F-114C-AA3C-1016498C0CC9}" destId="{D5722AFD-0D6F-C74C-AE82-7A80C2D1854A}" srcOrd="1" destOrd="0" presId="urn:microsoft.com/office/officeart/2005/8/layout/orgChart1"/>
    <dgm:cxn modelId="{B30E9FA6-D296-4696-95AD-98E0EC2DCAEF}" srcId="{3CFC0730-4809-4A85-AB67-5830765AB9E4}" destId="{DBC5C0E5-2FF2-45F1-BBDB-C61606F858B0}" srcOrd="0" destOrd="0" parTransId="{465BD6C6-93BF-46B1-9297-B84665040FD9}" sibTransId="{88E3FC5C-4E0A-4C7B-AEAA-0DB56CAB3EFD}"/>
    <dgm:cxn modelId="{1B995FB1-A9BC-A943-A2A3-3736E8C4FAF3}" type="presOf" srcId="{60747CC4-3536-EE49-B78E-F7E1ABA15124}" destId="{5178E0B0-1438-B04A-ACF0-C124762E04BE}" srcOrd="0" destOrd="0" presId="urn:microsoft.com/office/officeart/2005/8/layout/orgChart1"/>
    <dgm:cxn modelId="{B5A497B2-6A67-4E1A-B834-56EF1E77D468}" type="presOf" srcId="{DBC5C0E5-2FF2-45F1-BBDB-C61606F858B0}" destId="{FA8A8183-A9DC-42C4-8D36-A95B1BAA200A}" srcOrd="1" destOrd="0" presId="urn:microsoft.com/office/officeart/2005/8/layout/orgChart1"/>
    <dgm:cxn modelId="{FAFC84CA-4236-6440-B13F-1C692B67B92C}" type="presOf" srcId="{0B7CCA58-9C62-0A47-9DF1-2FEF627F37B0}" destId="{270E3466-CCAF-1D49-9815-8AD91E5B6CD9}" srcOrd="0" destOrd="0" presId="urn:microsoft.com/office/officeart/2005/8/layout/orgChart1"/>
    <dgm:cxn modelId="{F41DBCD0-CB5C-40EA-ADA6-4287212F9882}" type="presOf" srcId="{3CFC0730-4809-4A85-AB67-5830765AB9E4}" destId="{3DCBE4A8-E9FE-43A4-A859-8011855F50E1}" srcOrd="0" destOrd="0" presId="urn:microsoft.com/office/officeart/2005/8/layout/orgChart1"/>
    <dgm:cxn modelId="{C512FEEC-6BAB-CE42-83BE-B54ECAAB56D2}" type="presOf" srcId="{1C989E97-929F-114C-AA3C-1016498C0CC9}" destId="{D56D4059-CB8C-BE4A-AB24-71D16C6F8C90}" srcOrd="0" destOrd="0" presId="urn:microsoft.com/office/officeart/2005/8/layout/orgChart1"/>
    <dgm:cxn modelId="{2FAE3DF8-04FB-1240-B0D7-C285F407DFBB}" srcId="{DBC5C0E5-2FF2-45F1-BBDB-C61606F858B0}" destId="{1C989E97-929F-114C-AA3C-1016498C0CC9}" srcOrd="1" destOrd="0" parTransId="{0B7CCA58-9C62-0A47-9DF1-2FEF627F37B0}" sibTransId="{5E50110E-9B0B-B840-BCFC-346CA4D6B3D1}"/>
    <dgm:cxn modelId="{4657EDFE-62DB-4F2F-B00E-0C396D817092}" type="presParOf" srcId="{3DCBE4A8-E9FE-43A4-A859-8011855F50E1}" destId="{020A9BA7-963D-4068-A7CE-833C472BAC96}" srcOrd="0" destOrd="0" presId="urn:microsoft.com/office/officeart/2005/8/layout/orgChart1"/>
    <dgm:cxn modelId="{84A53A7F-F266-4B16-AC15-FE5937C9573E}" type="presParOf" srcId="{020A9BA7-963D-4068-A7CE-833C472BAC96}" destId="{5167C73F-3A83-4031-AD3E-08159A67FECF}" srcOrd="0" destOrd="0" presId="urn:microsoft.com/office/officeart/2005/8/layout/orgChart1"/>
    <dgm:cxn modelId="{12802AE3-FFC7-4FDE-902F-9E1805264762}" type="presParOf" srcId="{5167C73F-3A83-4031-AD3E-08159A67FECF}" destId="{F2F4904E-E638-46C9-AC33-3E1D3659651D}" srcOrd="0" destOrd="0" presId="urn:microsoft.com/office/officeart/2005/8/layout/orgChart1"/>
    <dgm:cxn modelId="{1FC09E82-5A48-4D23-A6CD-A68B50148EAF}" type="presParOf" srcId="{5167C73F-3A83-4031-AD3E-08159A67FECF}" destId="{FA8A8183-A9DC-42C4-8D36-A95B1BAA200A}" srcOrd="1" destOrd="0" presId="urn:microsoft.com/office/officeart/2005/8/layout/orgChart1"/>
    <dgm:cxn modelId="{93DEA5D5-CEBC-4BB0-9777-1D658485271B}" type="presParOf" srcId="{020A9BA7-963D-4068-A7CE-833C472BAC96}" destId="{FCCFE417-A629-4831-A4F5-F8186ACF01D7}" srcOrd="1" destOrd="0" presId="urn:microsoft.com/office/officeart/2005/8/layout/orgChart1"/>
    <dgm:cxn modelId="{FB533271-C111-6346-8C66-1328268FB448}" type="presParOf" srcId="{FCCFE417-A629-4831-A4F5-F8186ACF01D7}" destId="{07A17736-616B-5D4B-9955-8F2B7C2FCB2F}" srcOrd="0" destOrd="0" presId="urn:microsoft.com/office/officeart/2005/8/layout/orgChart1"/>
    <dgm:cxn modelId="{B7615817-D195-4B41-A092-DF249FA1BDF5}" type="presParOf" srcId="{FCCFE417-A629-4831-A4F5-F8186ACF01D7}" destId="{09733AE7-EAD4-D146-B98F-A3B2E36E7F65}" srcOrd="1" destOrd="0" presId="urn:microsoft.com/office/officeart/2005/8/layout/orgChart1"/>
    <dgm:cxn modelId="{3C4387FA-BF61-F748-8EC2-48CDF68FA376}" type="presParOf" srcId="{09733AE7-EAD4-D146-B98F-A3B2E36E7F65}" destId="{FD226844-8859-2346-830C-7F6BF61C1552}" srcOrd="0" destOrd="0" presId="urn:microsoft.com/office/officeart/2005/8/layout/orgChart1"/>
    <dgm:cxn modelId="{351EF85F-6490-C243-95E4-E7FAD7292EAB}" type="presParOf" srcId="{FD226844-8859-2346-830C-7F6BF61C1552}" destId="{5178E0B0-1438-B04A-ACF0-C124762E04BE}" srcOrd="0" destOrd="0" presId="urn:microsoft.com/office/officeart/2005/8/layout/orgChart1"/>
    <dgm:cxn modelId="{C06A4BC6-39F0-A84C-813D-1153D4A61334}" type="presParOf" srcId="{FD226844-8859-2346-830C-7F6BF61C1552}" destId="{82B2D082-2A71-424C-845A-1B8E046616B7}" srcOrd="1" destOrd="0" presId="urn:microsoft.com/office/officeart/2005/8/layout/orgChart1"/>
    <dgm:cxn modelId="{01EF1353-FC49-1A47-9CCC-603D55A1250C}" type="presParOf" srcId="{09733AE7-EAD4-D146-B98F-A3B2E36E7F65}" destId="{E40DD952-5E0D-B54C-9499-B5E08CEC3AF4}" srcOrd="1" destOrd="0" presId="urn:microsoft.com/office/officeart/2005/8/layout/orgChart1"/>
    <dgm:cxn modelId="{8B01F63E-2D9E-6F44-ABB5-23E64E74D0FA}" type="presParOf" srcId="{09733AE7-EAD4-D146-B98F-A3B2E36E7F65}" destId="{E80F290A-8CE4-6E47-B2F3-33A28CB0F33B}" srcOrd="2" destOrd="0" presId="urn:microsoft.com/office/officeart/2005/8/layout/orgChart1"/>
    <dgm:cxn modelId="{EE96D216-922C-EF45-8A99-EECF28E6F065}" type="presParOf" srcId="{FCCFE417-A629-4831-A4F5-F8186ACF01D7}" destId="{270E3466-CCAF-1D49-9815-8AD91E5B6CD9}" srcOrd="2" destOrd="0" presId="urn:microsoft.com/office/officeart/2005/8/layout/orgChart1"/>
    <dgm:cxn modelId="{426754EA-13D7-804C-A63A-EAFE4A0E4140}" type="presParOf" srcId="{FCCFE417-A629-4831-A4F5-F8186ACF01D7}" destId="{6A486444-3AC9-3A40-BD32-F67ACCD1FC50}" srcOrd="3" destOrd="0" presId="urn:microsoft.com/office/officeart/2005/8/layout/orgChart1"/>
    <dgm:cxn modelId="{9020462A-206B-9842-8B72-A55D36691C3A}" type="presParOf" srcId="{6A486444-3AC9-3A40-BD32-F67ACCD1FC50}" destId="{FF191041-50F1-1543-9C93-C9A1F115C712}" srcOrd="0" destOrd="0" presId="urn:microsoft.com/office/officeart/2005/8/layout/orgChart1"/>
    <dgm:cxn modelId="{C9D66730-5542-2C4D-B018-36DB7F9762A9}" type="presParOf" srcId="{FF191041-50F1-1543-9C93-C9A1F115C712}" destId="{D56D4059-CB8C-BE4A-AB24-71D16C6F8C90}" srcOrd="0" destOrd="0" presId="urn:microsoft.com/office/officeart/2005/8/layout/orgChart1"/>
    <dgm:cxn modelId="{F83024A2-26E4-0647-867E-8217FB824E10}" type="presParOf" srcId="{FF191041-50F1-1543-9C93-C9A1F115C712}" destId="{D5722AFD-0D6F-C74C-AE82-7A80C2D1854A}" srcOrd="1" destOrd="0" presId="urn:microsoft.com/office/officeart/2005/8/layout/orgChart1"/>
    <dgm:cxn modelId="{5B45E902-5BDB-A246-9C25-512D8D0C896E}" type="presParOf" srcId="{6A486444-3AC9-3A40-BD32-F67ACCD1FC50}" destId="{C1D1BA6A-9EAD-E146-B77D-BC605934B436}" srcOrd="1" destOrd="0" presId="urn:microsoft.com/office/officeart/2005/8/layout/orgChart1"/>
    <dgm:cxn modelId="{A4DC54CA-CC8B-3243-85E6-4923CDC6696D}" type="presParOf" srcId="{6A486444-3AC9-3A40-BD32-F67ACCD1FC50}" destId="{CADEB26E-1768-D842-8F56-1E1878FAB6B0}" srcOrd="2" destOrd="0" presId="urn:microsoft.com/office/officeart/2005/8/layout/orgChart1"/>
    <dgm:cxn modelId="{C2483C0D-C565-49A9-A024-F346D4FF8A96}" type="presParOf" srcId="{020A9BA7-963D-4068-A7CE-833C472BAC96}" destId="{CBFD2586-4B26-48AE-9D1A-4AE975FC3546}"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0E3466-CCAF-1D49-9815-8AD91E5B6CD9}">
      <dsp:nvSpPr>
        <dsp:cNvPr id="0" name=""/>
        <dsp:cNvSpPr/>
      </dsp:nvSpPr>
      <dsp:spPr>
        <a:xfrm>
          <a:off x="3821204" y="1198173"/>
          <a:ext cx="2091143" cy="725851"/>
        </a:xfrm>
        <a:custGeom>
          <a:avLst/>
          <a:gdLst/>
          <a:ahLst/>
          <a:cxnLst/>
          <a:rect l="0" t="0" r="0" b="0"/>
          <a:pathLst>
            <a:path>
              <a:moveTo>
                <a:pt x="0" y="0"/>
              </a:moveTo>
              <a:lnTo>
                <a:pt x="0" y="362925"/>
              </a:lnTo>
              <a:lnTo>
                <a:pt x="2091143" y="362925"/>
              </a:lnTo>
              <a:lnTo>
                <a:pt x="2091143" y="725851"/>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A17736-616B-5D4B-9955-8F2B7C2FCB2F}">
      <dsp:nvSpPr>
        <dsp:cNvPr id="0" name=""/>
        <dsp:cNvSpPr/>
      </dsp:nvSpPr>
      <dsp:spPr>
        <a:xfrm>
          <a:off x="1730060" y="1198173"/>
          <a:ext cx="2091143" cy="725851"/>
        </a:xfrm>
        <a:custGeom>
          <a:avLst/>
          <a:gdLst/>
          <a:ahLst/>
          <a:cxnLst/>
          <a:rect l="0" t="0" r="0" b="0"/>
          <a:pathLst>
            <a:path>
              <a:moveTo>
                <a:pt x="2091143" y="0"/>
              </a:moveTo>
              <a:lnTo>
                <a:pt x="2091143" y="362925"/>
              </a:lnTo>
              <a:lnTo>
                <a:pt x="0" y="362925"/>
              </a:lnTo>
              <a:lnTo>
                <a:pt x="0" y="725851"/>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2F4904E-E638-46C9-AC33-3E1D3659651D}">
      <dsp:nvSpPr>
        <dsp:cNvPr id="0" name=""/>
        <dsp:cNvSpPr/>
      </dsp:nvSpPr>
      <dsp:spPr>
        <a:xfrm>
          <a:off x="2575781" y="214056"/>
          <a:ext cx="2490845" cy="984116"/>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latin typeface="Century Gothic" panose="020B0502020202020204" pitchFamily="34" charset="0"/>
            </a:rPr>
            <a:t>Increase in internal energy</a:t>
          </a:r>
        </a:p>
      </dsp:txBody>
      <dsp:txXfrm>
        <a:off x="2575781" y="214056"/>
        <a:ext cx="2490845" cy="984116"/>
      </dsp:txXfrm>
    </dsp:sp>
    <dsp:sp modelId="{5178E0B0-1438-B04A-ACF0-C124762E04BE}">
      <dsp:nvSpPr>
        <dsp:cNvPr id="0" name=""/>
        <dsp:cNvSpPr/>
      </dsp:nvSpPr>
      <dsp:spPr>
        <a:xfrm>
          <a:off x="1842" y="1924024"/>
          <a:ext cx="3456435" cy="1728217"/>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GB" sz="2000" b="1" kern="1200" dirty="0">
              <a:latin typeface="Century Gothic" panose="020B0502020202020204" pitchFamily="34" charset="0"/>
            </a:rPr>
            <a:t>Kinetic energy store </a:t>
          </a:r>
          <a:r>
            <a:rPr lang="en-GB" sz="2000" kern="1200" dirty="0">
              <a:latin typeface="Century Gothic" panose="020B0502020202020204" pitchFamily="34" charset="0"/>
            </a:rPr>
            <a:t>increases</a:t>
          </a:r>
        </a:p>
        <a:p>
          <a:pPr marL="0" lvl="0" indent="0" algn="ctr" defTabSz="889000">
            <a:lnSpc>
              <a:spcPct val="90000"/>
            </a:lnSpc>
            <a:spcBef>
              <a:spcPct val="0"/>
            </a:spcBef>
            <a:spcAft>
              <a:spcPct val="35000"/>
            </a:spcAft>
            <a:buFont typeface="Arial" panose="020B0604020202020204" pitchFamily="34" charset="0"/>
            <a:buNone/>
          </a:pPr>
          <a:r>
            <a:rPr lang="en-GB" sz="2000" b="1" kern="1200" dirty="0">
              <a:latin typeface="Century Gothic" panose="020B0502020202020204" pitchFamily="34" charset="0"/>
            </a:rPr>
            <a:t>State</a:t>
          </a:r>
          <a:r>
            <a:rPr lang="en-GB" sz="2000" kern="1200" dirty="0">
              <a:latin typeface="Century Gothic" panose="020B0502020202020204" pitchFamily="34" charset="0"/>
            </a:rPr>
            <a:t> stays the same</a:t>
          </a:r>
        </a:p>
        <a:p>
          <a:pPr marL="0" lvl="0" indent="0" algn="ctr" defTabSz="889000">
            <a:lnSpc>
              <a:spcPct val="90000"/>
            </a:lnSpc>
            <a:spcBef>
              <a:spcPct val="0"/>
            </a:spcBef>
            <a:spcAft>
              <a:spcPct val="35000"/>
            </a:spcAft>
            <a:buFont typeface="Arial" panose="020B0604020202020204" pitchFamily="34" charset="0"/>
            <a:buNone/>
          </a:pPr>
          <a:r>
            <a:rPr lang="en-GB" sz="2000" b="1" kern="1200" dirty="0">
              <a:latin typeface="Century Gothic" panose="020B0502020202020204" pitchFamily="34" charset="0"/>
            </a:rPr>
            <a:t>Temperature</a:t>
          </a:r>
          <a:r>
            <a:rPr lang="en-GB" sz="2000" kern="1200" dirty="0">
              <a:latin typeface="Century Gothic" panose="020B0502020202020204" pitchFamily="34" charset="0"/>
            </a:rPr>
            <a:t> increases</a:t>
          </a:r>
        </a:p>
      </dsp:txBody>
      <dsp:txXfrm>
        <a:off x="1842" y="1924024"/>
        <a:ext cx="3456435" cy="1728217"/>
      </dsp:txXfrm>
    </dsp:sp>
    <dsp:sp modelId="{D56D4059-CB8C-BE4A-AB24-71D16C6F8C90}">
      <dsp:nvSpPr>
        <dsp:cNvPr id="0" name=""/>
        <dsp:cNvSpPr/>
      </dsp:nvSpPr>
      <dsp:spPr>
        <a:xfrm>
          <a:off x="4184129" y="1924024"/>
          <a:ext cx="3456435" cy="1728217"/>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GB" sz="2000" b="1" kern="1200" dirty="0">
              <a:latin typeface="Century Gothic" panose="020B0502020202020204" pitchFamily="34" charset="0"/>
            </a:rPr>
            <a:t>Potential energy store </a:t>
          </a:r>
          <a:r>
            <a:rPr lang="en-GB" sz="2000" kern="1200" dirty="0">
              <a:latin typeface="Century Gothic" panose="020B0502020202020204" pitchFamily="34" charset="0"/>
            </a:rPr>
            <a:t>increases</a:t>
          </a:r>
        </a:p>
        <a:p>
          <a:pPr marL="0" lvl="0" indent="0" algn="ctr" defTabSz="889000">
            <a:lnSpc>
              <a:spcPct val="90000"/>
            </a:lnSpc>
            <a:spcBef>
              <a:spcPct val="0"/>
            </a:spcBef>
            <a:spcAft>
              <a:spcPct val="35000"/>
            </a:spcAft>
            <a:buFont typeface="Arial" panose="020B0604020202020204" pitchFamily="34" charset="0"/>
            <a:buNone/>
          </a:pPr>
          <a:r>
            <a:rPr lang="en-GB" sz="2000" b="1" kern="1200" dirty="0">
              <a:latin typeface="Century Gothic" panose="020B0502020202020204" pitchFamily="34" charset="0"/>
            </a:rPr>
            <a:t>Temperature</a:t>
          </a:r>
          <a:r>
            <a:rPr lang="en-GB" sz="2000" kern="1200" dirty="0">
              <a:latin typeface="Century Gothic" panose="020B0502020202020204" pitchFamily="34" charset="0"/>
            </a:rPr>
            <a:t> remains the same</a:t>
          </a:r>
        </a:p>
        <a:p>
          <a:pPr marL="0" lvl="0" indent="0" algn="ctr" defTabSz="889000">
            <a:lnSpc>
              <a:spcPct val="90000"/>
            </a:lnSpc>
            <a:spcBef>
              <a:spcPct val="0"/>
            </a:spcBef>
            <a:spcAft>
              <a:spcPct val="35000"/>
            </a:spcAft>
            <a:buFont typeface="Arial" panose="020B0604020202020204" pitchFamily="34" charset="0"/>
            <a:buNone/>
          </a:pPr>
          <a:r>
            <a:rPr lang="en-GB" sz="2000" kern="1200" dirty="0">
              <a:latin typeface="Century Gothic" panose="020B0502020202020204" pitchFamily="34" charset="0"/>
            </a:rPr>
            <a:t>Change in </a:t>
          </a:r>
          <a:r>
            <a:rPr lang="en-GB" sz="2000" b="1" kern="1200" dirty="0">
              <a:latin typeface="Century Gothic" panose="020B0502020202020204" pitchFamily="34" charset="0"/>
            </a:rPr>
            <a:t>state</a:t>
          </a:r>
          <a:endParaRPr lang="en-GB" sz="2000" kern="1200" dirty="0">
            <a:latin typeface="Century Gothic" panose="020B0502020202020204" pitchFamily="34" charset="0"/>
          </a:endParaRPr>
        </a:p>
      </dsp:txBody>
      <dsp:txXfrm>
        <a:off x="4184129" y="1924024"/>
        <a:ext cx="3456435" cy="1728217"/>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spark.iop.org/helpful-language-energy-tal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park.iop.org/helpful-language-energy-talk"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hyperphysics.phy-astr.gsu.edu/hbase/enecon.html"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hyperphysics.phy-astr.gsu.edu/hbase/ke.html#ke" TargetMode="External"/><Relationship Id="rId5" Type="http://schemas.openxmlformats.org/officeDocument/2006/relationships/hyperlink" Target="http://hyperphysics.phy-astr.gsu.edu/hbase/pegrav.html#pe" TargetMode="External"/><Relationship Id="rId4" Type="http://schemas.openxmlformats.org/officeDocument/2006/relationships/hyperlink" Target="http://hyperphysics.phy-astr.gsu.edu/hbase/thermo/inteng.html#c3"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het.colorado.edu/sims/html/states-of-matter-basics/latest/states-of-matter-basics_en.html"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teacher exposition:</a:t>
            </a:r>
          </a:p>
          <a:p>
            <a:r>
              <a:rPr lang="en-US" dirty="0"/>
              <a:t>One thing that you will need to be able to do is say what state a substance is at a certain temperature. </a:t>
            </a:r>
          </a:p>
          <a:p>
            <a:r>
              <a:rPr lang="en-US" dirty="0"/>
              <a:t>So water for example, at some temperatures will be a liquid. Room temperature is between 20-24 degrees Celsius, and water is liquid. But if I were to turn down the temperature so that the room was -5 degrees Celsius, </a:t>
            </a:r>
            <a:r>
              <a:rPr lang="en-US" i="1" dirty="0"/>
              <a:t>what state would water be in then? </a:t>
            </a:r>
          </a:p>
          <a:p>
            <a:r>
              <a:rPr lang="en-US" b="1" i="1" dirty="0"/>
              <a:t>It would be a solid. </a:t>
            </a:r>
          </a:p>
          <a:p>
            <a:r>
              <a:rPr lang="en-US" i="1" dirty="0"/>
              <a:t>How do you know? </a:t>
            </a:r>
          </a:p>
          <a:p>
            <a:r>
              <a:rPr lang="en-US" b="1" i="1" dirty="0"/>
              <a:t>Because the melting point of water is 0 degrees Celsius. </a:t>
            </a:r>
          </a:p>
          <a:p>
            <a:r>
              <a:rPr lang="en-US" dirty="0"/>
              <a:t>We can follow these rules for any substance! If we know the melting point, we can tell what if that substance will be solid or liquid at any given temperature. Remember, the warmer the substance gets, the more energy its particles will have.</a:t>
            </a:r>
          </a:p>
          <a:p>
            <a:r>
              <a:rPr lang="en-US" dirty="0"/>
              <a:t>It’s important to remember that all substances have different melting points. Water has a melting point of 0 degrees Celsius, but other substances have a different melting point, for example, oxygen has a melting point of -218 degrees Celsius. That means that if you cooled oxygen below that temperature it would be solid!</a:t>
            </a:r>
          </a:p>
          <a:p>
            <a:r>
              <a:rPr lang="en-US" dirty="0"/>
              <a:t>The melting point can also be called the freezing point.</a:t>
            </a:r>
          </a:p>
          <a:p>
            <a:endParaRPr lang="en-US" dirty="0"/>
          </a:p>
          <a:p>
            <a:r>
              <a:rPr lang="en-US" b="1" dirty="0"/>
              <a:t>Teacher guidance: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a:rPr>
              <a:t>This is also an excellent opportunity to discuss negative numbers. You could use the number line to explore what the temperature would be when water gets warmer and cooler from it’s melting point. For example, what would the temperature be if you cooled water down by 20</a:t>
            </a:r>
            <a:r>
              <a:rPr lang="en-GB" sz="1200" baseline="30000" dirty="0">
                <a:latin typeface="Century Gothic"/>
                <a:ea typeface="Century Gothic" charset="0"/>
                <a:cs typeface="Century Gothic" charset="0"/>
              </a:rPr>
              <a:t>∘</a:t>
            </a:r>
            <a:r>
              <a:rPr lang="en-GB" sz="1200" dirty="0">
                <a:latin typeface="Century Gothic"/>
                <a:ea typeface="Century Gothic" charset="0"/>
                <a:cs typeface="Century Gothic" charset="0"/>
              </a:rPr>
              <a:t>C from it’s melting point? What would you expect to see in the beaker? How would the particle arrangement change? And similar questions for warming, particularly from negative numbers. Calculations that force students to cross 0 on the number line could be challenging so keep referring back to the number line and be really strict on the use of the </a:t>
            </a:r>
            <a:r>
              <a:rPr lang="en-GB" dirty="0">
                <a:latin typeface="Century Gothic"/>
                <a:ea typeface="Century Gothic" charset="0"/>
                <a:cs typeface="Century Gothic" charset="0"/>
              </a:rPr>
              <a:t>'–' </a:t>
            </a:r>
            <a:r>
              <a:rPr lang="en-GB" sz="1200" dirty="0">
                <a:latin typeface="Century Gothic"/>
                <a:ea typeface="Century Gothic" charset="0"/>
                <a:cs typeface="Century Gothic" charset="0"/>
              </a:rPr>
              <a:t>symbol in full answers.</a:t>
            </a:r>
            <a:r>
              <a:rPr lang="en-GB" dirty="0">
                <a:latin typeface="Century Gothic"/>
                <a:ea typeface="Century Gothic" charset="0"/>
                <a:cs typeface="Century Gothic" charset="0"/>
              </a:rPr>
              <a:t> </a:t>
            </a:r>
            <a:endParaRPr lang="en-GB"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smtClean="0">
                <a:solidFill>
                  <a:srgbClr val="000000"/>
                </a:solidFill>
                <a:latin typeface="Calibri"/>
                <a:ea typeface="Calibri"/>
                <a:cs typeface="Calibri"/>
                <a:sym typeface="Calibri"/>
              </a:rPr>
              <a:t>10</a:t>
            </a:fld>
            <a:endParaRPr lang="en-US"/>
          </a:p>
        </p:txBody>
      </p:sp>
    </p:spTree>
    <p:extLst>
      <p:ext uri="{BB962C8B-B14F-4D97-AF65-F5344CB8AC3E}">
        <p14:creationId xmlns:p14="http://schemas.microsoft.com/office/powerpoint/2010/main" val="76168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This is a review from P3.2.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Exposition type</a:t>
            </a:r>
            <a:r>
              <a:rPr lang="en-GB" baseline="0" dirty="0"/>
              <a:t>: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Script:</a:t>
            </a: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Particles are always moving or vibrating – even when the macroscopic object is ‘standing still’. A tennis ball flying through the air has kinetic energy, but even when it has landed and stopped moving the particles that make up the ball still have their own kinetic store of energy. Internal energy means the energy of the particles inside the system – not the energy of the object / substance as a whole.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It can be helpful to use the analogy of a spring to explain potential energy: if you stretch a string it has the potential to snap back, and it takes energy to stretch and keep it stretched. In a similar way it takes energy to separate particles because of the forces of attraction between them, and they have the potential to move back together if that energy is lost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Internal means ‘inside something’ so it is the total energy inside a system. The internal energy of this water is a measure of the total amount of kinetic energy in all of the particles and the total amount of potential energy of all the particles.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Follow the </a:t>
            </a:r>
            <a:r>
              <a:rPr lang="en-GB" baseline="0" dirty="0" err="1"/>
              <a:t>IoP</a:t>
            </a:r>
            <a:r>
              <a:rPr lang="en-GB" baseline="0" dirty="0"/>
              <a:t> guidance regarding the use of language surrounding energy in terms of stores (see below). Most students will discuss the energy in the system in terms of kinetic energy and the movement of the particles. Make sure students are </a:t>
            </a:r>
            <a:r>
              <a:rPr lang="en-GB" b="1" u="sng" baseline="0" dirty="0"/>
              <a:t>not using the term </a:t>
            </a:r>
            <a:r>
              <a:rPr lang="en-GB" baseline="0" dirty="0"/>
              <a:t>‘</a:t>
            </a:r>
            <a:r>
              <a:rPr lang="en-GB" b="1" u="sng" baseline="0" dirty="0"/>
              <a:t>types of energy</a:t>
            </a:r>
            <a:r>
              <a:rPr lang="en-GB"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Ideas for the lesson from: https://</a:t>
            </a:r>
            <a:r>
              <a:rPr lang="en-GB" baseline="0" dirty="0" err="1"/>
              <a:t>thescienceteacher.co.uk</a:t>
            </a:r>
            <a:r>
              <a:rPr lang="en-GB" baseline="0" dirty="0"/>
              <a:t>/internal-energy/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The following guidance from BEST is also useful: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https://</a:t>
            </a:r>
            <a:r>
              <a:rPr lang="en-GB" b="1" baseline="0" dirty="0" err="1"/>
              <a:t>www.stem.org.uk</a:t>
            </a:r>
            <a:r>
              <a:rPr lang="en-GB" b="1" baseline="0" dirty="0"/>
              <a:t>/sites/default/files/pages/downloads/BEST_Article_Teaching%20energy.pdf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From </a:t>
            </a:r>
            <a:r>
              <a:rPr lang="en-GB" b="1" baseline="0" dirty="0" err="1"/>
              <a:t>IoP</a:t>
            </a:r>
            <a:r>
              <a:rPr lang="en-GB" b="1" baseline="0" dirty="0"/>
              <a:t> sparks </a:t>
            </a:r>
            <a:r>
              <a:rPr lang="en-GB" sz="1200" u="sng" kern="1200" dirty="0">
                <a:solidFill>
                  <a:schemeClr val="tx1"/>
                </a:solidFill>
                <a:effectLst/>
                <a:latin typeface="+mn-lt"/>
                <a:ea typeface="+mn-ea"/>
                <a:cs typeface="+mn-cs"/>
                <a:hlinkClick r:id="rId3"/>
              </a:rPr>
              <a:t>https://spark.iop.org/helpful-language-energy-talk</a:t>
            </a:r>
            <a:endParaRPr lang="en-GB" b="1" baseline="0" dirty="0"/>
          </a:p>
          <a:p>
            <a:r>
              <a:rPr lang="en-GB" sz="1200" kern="1200" dirty="0">
                <a:solidFill>
                  <a:schemeClr val="tx1"/>
                </a:solidFill>
                <a:effectLst/>
                <a:latin typeface="+mn-lt"/>
                <a:ea typeface="+mn-ea"/>
                <a:cs typeface="+mn-cs"/>
              </a:rPr>
              <a:t>It is helpful to talk about </a:t>
            </a:r>
            <a:r>
              <a:rPr lang="en-GB" sz="1200" b="1" kern="1200" dirty="0">
                <a:solidFill>
                  <a:schemeClr val="tx1"/>
                </a:solidFill>
                <a:effectLst/>
                <a:latin typeface="+mn-lt"/>
                <a:ea typeface="+mn-ea"/>
                <a:cs typeface="+mn-cs"/>
              </a:rPr>
              <a:t>energy stores</a:t>
            </a:r>
            <a:r>
              <a:rPr lang="en-GB" sz="1200" kern="1200" dirty="0">
                <a:solidFill>
                  <a:schemeClr val="tx1"/>
                </a:solidFill>
                <a:effectLst/>
                <a:latin typeface="+mn-lt"/>
                <a:ea typeface="+mn-ea"/>
                <a:cs typeface="+mn-cs"/>
              </a:rPr>
              <a:t>. A spring, or a rubber band, can rather obviously store energy. You do work to stretch them (or to squash the spring), and you can get back pretty much the same amount of energy when they relax. These then are two of the best iconic examples for grasping what ‘potential energy’ is all about. It is energy in a mechanical store. There are a limited number of energy stores (of which the first five have been introduced in P1.3):</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chemical (e.g. fuel + oxygen)</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kinetic (in a moving object)</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gravitational (due to the position of an object in a gravitational field)</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elastic (e.g. in a stretched or compressed spring)</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thermal (in a warm object)</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magnetic (in two separated magnets that are attracting, or repelling)</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electrostatic (in two separated electric charges that are attracting, or repelling)</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nuclear (released through radioactive decay, fission or fusion)</a:t>
            </a:r>
          </a:p>
          <a:p>
            <a:r>
              <a:rPr lang="en-GB" sz="1200" b="1" kern="1200" dirty="0">
                <a:solidFill>
                  <a:schemeClr val="tx1"/>
                </a:solidFill>
                <a:effectLst/>
                <a:latin typeface="+mn-lt"/>
                <a:ea typeface="+mn-ea"/>
                <a:cs typeface="+mn-cs"/>
              </a:rPr>
              <a:t>Energy carriers (or pathways) and energy transfers</a:t>
            </a:r>
          </a:p>
          <a:p>
            <a:r>
              <a:rPr lang="en-GB" sz="1200" kern="1200" dirty="0">
                <a:solidFill>
                  <a:schemeClr val="tx1"/>
                </a:solidFill>
                <a:effectLst/>
                <a:latin typeface="+mn-lt"/>
                <a:ea typeface="+mn-ea"/>
                <a:cs typeface="+mn-cs"/>
              </a:rPr>
              <a:t>It is often helpful to think of energy being carried from one place to another. For example, light carries energy from the Sun to the Earth. Light is not itself ‘energy’ – it is after all an electromagnetic wave, or a stream of photons (however you care to look at it). But energy does travel with the light. The same is true of radio waves. In a microwave oven microwaves carry energy from the microwave generator to the interior of the food. Other kinds of waves carry energy too, for example ocean waves.</a:t>
            </a:r>
            <a:endParaRPr lang="en-GB" dirty="0"/>
          </a:p>
          <a:p>
            <a:r>
              <a:rPr lang="en-GB" sz="1200" kern="1200" dirty="0">
                <a:solidFill>
                  <a:schemeClr val="tx1"/>
                </a:solidFill>
                <a:effectLst/>
                <a:latin typeface="+mn-lt"/>
                <a:ea typeface="+mn-ea"/>
                <a:cs typeface="+mn-cs"/>
              </a:rPr>
              <a:t>Electric current in a circuit is another energy carrier. It is helpful to think about a power circuit as a way of moving energy from one place to another. The National Grid distributes energy from a number of power stations, via the wires and cables, to homes and factories.</a:t>
            </a:r>
          </a:p>
          <a:p>
            <a:r>
              <a:rPr lang="en-GB" sz="1200" kern="1200" dirty="0">
                <a:solidFill>
                  <a:schemeClr val="tx1"/>
                </a:solidFill>
                <a:effectLst/>
                <a:latin typeface="+mn-lt"/>
                <a:ea typeface="+mn-ea"/>
                <a:cs typeface="+mn-cs"/>
              </a:rPr>
              <a:t>It is often handy to think of moving matter as carrying energy, too. A strong wind delivers energy to a wind turbine. But, equally often, it is better to think of the moving mass as storing energy. A train has to be given energy to get it moving, and energy has to be taken from the train to stop it. This is what we call kinetic energy.</a:t>
            </a:r>
          </a:p>
          <a:p>
            <a:r>
              <a:rPr lang="en-GB" sz="1200" kern="1200" dirty="0">
                <a:solidFill>
                  <a:schemeClr val="tx1"/>
                </a:solidFill>
                <a:effectLst/>
                <a:latin typeface="+mn-lt"/>
                <a:ea typeface="+mn-ea"/>
                <a:cs typeface="+mn-cs"/>
              </a:rPr>
              <a:t>Energy carriers (or pathways, or transfers)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mechanically (when a force moves through a distance)</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electrically (when a charge moves through a potential difference)</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by heating (because of a temperature difference)</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by radiation (e.g. light, microwaves, sound)</a:t>
            </a:r>
          </a:p>
          <a:p>
            <a:r>
              <a:rPr lang="en-GB" sz="1200" kern="1200" dirty="0">
                <a:solidFill>
                  <a:schemeClr val="tx1"/>
                </a:solidFill>
                <a:effectLst/>
                <a:latin typeface="+mn-lt"/>
                <a:ea typeface="+mn-ea"/>
                <a:cs typeface="+mn-cs"/>
              </a:rPr>
              <a:t>With all of these, we are interested in the rate at which energy is being transferred and not the amount stored anywhere.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Image source</a:t>
            </a:r>
          </a:p>
          <a:p>
            <a:r>
              <a:rPr lang="en-GB" sz="1200" kern="1200" dirty="0">
                <a:solidFill>
                  <a:schemeClr val="tx1"/>
                </a:solidFill>
                <a:effectLst/>
                <a:latin typeface="+mn-lt"/>
                <a:ea typeface="+mn-ea"/>
                <a:cs typeface="+mn-cs"/>
              </a:rPr>
              <a:t>https://</a:t>
            </a:r>
            <a:r>
              <a:rPr lang="en-GB" sz="1200" kern="1200" dirty="0" err="1">
                <a:solidFill>
                  <a:schemeClr val="tx1"/>
                </a:solidFill>
                <a:effectLst/>
                <a:latin typeface="+mn-lt"/>
                <a:ea typeface="+mn-ea"/>
                <a:cs typeface="+mn-cs"/>
              </a:rPr>
              <a:t>commons.wikimedia.org</a:t>
            </a:r>
            <a:r>
              <a:rPr lang="en-GB" sz="1200" kern="1200" dirty="0">
                <a:solidFill>
                  <a:schemeClr val="tx1"/>
                </a:solidFill>
                <a:effectLst/>
                <a:latin typeface="+mn-lt"/>
                <a:ea typeface="+mn-ea"/>
                <a:cs typeface="+mn-cs"/>
              </a:rPr>
              <a:t>/wiki/</a:t>
            </a:r>
            <a:r>
              <a:rPr lang="en-GB" sz="1200" kern="1200" dirty="0" err="1">
                <a:solidFill>
                  <a:schemeClr val="tx1"/>
                </a:solidFill>
                <a:effectLst/>
                <a:latin typeface="+mn-lt"/>
                <a:ea typeface="+mn-ea"/>
                <a:cs typeface="+mn-cs"/>
              </a:rPr>
              <a:t>File:Water_in_a_beaker.JPG</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dirty="0"/>
          </a:p>
        </p:txBody>
      </p:sp>
    </p:spTree>
    <p:extLst>
      <p:ext uri="{BB962C8B-B14F-4D97-AF65-F5344CB8AC3E}">
        <p14:creationId xmlns:p14="http://schemas.microsoft.com/office/powerpoint/2010/main" val="354577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introduce </a:t>
            </a:r>
            <a:r>
              <a:rPr lang="en-GB" baseline="0" dirty="0"/>
              <a:t>new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Internal means ‘inside something’ so it is the total energy inside a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 may want to revisit the meaning of a system - an object or group of objects. In the above image the system is the beaker of water.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panose="020B0502020202020204" pitchFamily="34" charset="0"/>
              </a:rPr>
              <a:t>The </a:t>
            </a:r>
            <a:r>
              <a:rPr lang="en-GB" sz="1200" b="1" dirty="0">
                <a:latin typeface="Century Gothic" panose="020B0502020202020204" pitchFamily="34" charset="0"/>
              </a:rPr>
              <a:t>hotter</a:t>
            </a:r>
            <a:r>
              <a:rPr lang="en-GB" sz="1200" dirty="0">
                <a:latin typeface="Century Gothic" panose="020B0502020202020204" pitchFamily="34" charset="0"/>
              </a:rPr>
              <a:t> a material is, the </a:t>
            </a:r>
            <a:r>
              <a:rPr lang="en-GB" sz="1200" b="1" dirty="0">
                <a:latin typeface="Century Gothic" panose="020B0502020202020204" pitchFamily="34" charset="0"/>
              </a:rPr>
              <a:t>faster</a:t>
            </a:r>
            <a:r>
              <a:rPr lang="en-GB" sz="1200" dirty="0">
                <a:latin typeface="Century Gothic" panose="020B0502020202020204" pitchFamily="34" charset="0"/>
              </a:rPr>
              <a:t> its particles move and the larger the store of kinetic energy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panose="020B0502020202020204" pitchFamily="34" charset="0"/>
              </a:rPr>
              <a:t>The </a:t>
            </a:r>
            <a:r>
              <a:rPr lang="en-GB" sz="1200" b="1" dirty="0">
                <a:latin typeface="Century Gothic" panose="020B0502020202020204" pitchFamily="34" charset="0"/>
              </a:rPr>
              <a:t>further</a:t>
            </a:r>
            <a:r>
              <a:rPr lang="en-GB" sz="1200" dirty="0">
                <a:latin typeface="Century Gothic" panose="020B0502020202020204" pitchFamily="34" charset="0"/>
              </a:rPr>
              <a:t> apart the particles, the </a:t>
            </a:r>
            <a:r>
              <a:rPr lang="en-GB" sz="1200" b="1" dirty="0">
                <a:latin typeface="Century Gothic" panose="020B0502020202020204" pitchFamily="34" charset="0"/>
              </a:rPr>
              <a:t>larger</a:t>
            </a:r>
            <a:r>
              <a:rPr lang="en-GB" sz="1200" dirty="0">
                <a:latin typeface="Century Gothic" panose="020B0502020202020204" pitchFamily="34" charset="0"/>
              </a:rPr>
              <a:t> the store of potential energy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Follow the </a:t>
            </a:r>
            <a:r>
              <a:rPr lang="en-GB" baseline="0" dirty="0" err="1"/>
              <a:t>IoP</a:t>
            </a:r>
            <a:r>
              <a:rPr lang="en-GB" baseline="0" dirty="0"/>
              <a:t> guidance regarding the use of language surrounding energy in terms of stores (see below). Most students will discuss the energy in the system in terms of kinetic energy and the movement of the particles. Make sure students are </a:t>
            </a:r>
            <a:r>
              <a:rPr lang="en-GB" b="1" u="sng" baseline="0" dirty="0"/>
              <a:t>not using the term </a:t>
            </a:r>
            <a:r>
              <a:rPr lang="en-GB" baseline="0" dirty="0"/>
              <a:t>‘</a:t>
            </a:r>
            <a:r>
              <a:rPr lang="en-GB" b="1" u="sng" baseline="0" dirty="0"/>
              <a:t>types of energy</a:t>
            </a:r>
            <a:r>
              <a:rPr lang="en-GB" baseline="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Ideas for the lesson from: https://</a:t>
            </a:r>
            <a:r>
              <a:rPr lang="en-GB" baseline="0" dirty="0" err="1"/>
              <a:t>thescienceteacher.co.uk</a:t>
            </a:r>
            <a:r>
              <a:rPr lang="en-GB" baseline="0" dirty="0"/>
              <a:t>/internal-energy/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Notes: </a:t>
            </a:r>
            <a:r>
              <a:rPr lang="en-GB" b="1" baseline="0" dirty="0"/>
              <a:t>From </a:t>
            </a:r>
            <a:r>
              <a:rPr lang="en-GB" b="1" baseline="0" dirty="0" err="1"/>
              <a:t>IoP</a:t>
            </a:r>
            <a:r>
              <a:rPr lang="en-GB" b="1" baseline="0" dirty="0"/>
              <a:t> sparks </a:t>
            </a:r>
            <a:r>
              <a:rPr lang="en-GB" sz="1200" u="sng" kern="1200" dirty="0">
                <a:solidFill>
                  <a:schemeClr val="tx1"/>
                </a:solidFill>
                <a:effectLst/>
                <a:latin typeface="+mn-lt"/>
                <a:ea typeface="+mn-ea"/>
                <a:cs typeface="+mn-cs"/>
                <a:hlinkClick r:id="rId3"/>
              </a:rPr>
              <a:t>https://spark.iop.org/helpful-language-energy-talk</a:t>
            </a: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baseline="0" dirty="0"/>
          </a:p>
          <a:p>
            <a:r>
              <a:rPr lang="en-GB" sz="1200" kern="1200" dirty="0">
                <a:solidFill>
                  <a:schemeClr val="tx1"/>
                </a:solidFill>
                <a:effectLst/>
                <a:latin typeface="+mn-lt"/>
                <a:ea typeface="+mn-ea"/>
                <a:cs typeface="+mn-cs"/>
              </a:rPr>
              <a:t>It is helpful to talk about </a:t>
            </a:r>
            <a:r>
              <a:rPr lang="en-GB" sz="1200" b="1" kern="1200" dirty="0">
                <a:solidFill>
                  <a:schemeClr val="tx1"/>
                </a:solidFill>
                <a:effectLst/>
                <a:latin typeface="+mn-lt"/>
                <a:ea typeface="+mn-ea"/>
                <a:cs typeface="+mn-cs"/>
              </a:rPr>
              <a:t>energy stores</a:t>
            </a:r>
            <a:r>
              <a:rPr lang="en-GB" sz="1200" kern="1200" dirty="0">
                <a:solidFill>
                  <a:schemeClr val="tx1"/>
                </a:solidFill>
                <a:effectLst/>
                <a:latin typeface="+mn-lt"/>
                <a:ea typeface="+mn-ea"/>
                <a:cs typeface="+mn-cs"/>
              </a:rPr>
              <a:t>. A spring, or a rubber band, can rather obviously store energy. You do work to stretch them (or to squash the spring), and you can get back pretty much the same amount of energy when they relax. These then are two of the best iconic examples for grasping what ‘potential energy’ is all about. It is energy in a mechanical store. There are a limited number of energy stores: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chemical (e.g. fuel + oxygen)</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kinetic (in a moving object)</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gravitational (due to the position of an object in a gravitational field)</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elastic (e.g. in a stretched or compressed spring)</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thermal (in a warm object)</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magnetic (in two separated magnets that are attracting, or repelling)</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electrostatic (in two separated electric charges that are attracting, or repelling)</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nuclear (released through radioactive decay, fission or fusion)</a:t>
            </a:r>
          </a:p>
          <a:p>
            <a:r>
              <a:rPr lang="en-GB" sz="1200" b="1" kern="1200" dirty="0">
                <a:solidFill>
                  <a:schemeClr val="tx1"/>
                </a:solidFill>
                <a:effectLst/>
                <a:latin typeface="+mn-lt"/>
                <a:ea typeface="+mn-ea"/>
                <a:cs typeface="+mn-cs"/>
              </a:rPr>
              <a:t>Energy carriers (or pathways) and energy transfers</a:t>
            </a:r>
          </a:p>
          <a:p>
            <a:r>
              <a:rPr lang="en-GB" sz="1200" kern="1200" dirty="0">
                <a:solidFill>
                  <a:schemeClr val="tx1"/>
                </a:solidFill>
                <a:effectLst/>
                <a:latin typeface="+mn-lt"/>
                <a:ea typeface="+mn-ea"/>
                <a:cs typeface="+mn-cs"/>
              </a:rPr>
              <a:t>It is often helpful to think of energy being carried from one place to another. For example, light carries energy from the Sun to the Earth. Light is not itself ‘energy’ – it is after all an electromagnetic wave, or a stream of photons (however you care to look at it). But energy does travel with the light. The same is true of radio waves. In a microwave oven microwaves carry energy from the microwave generator to the interior of the food. Other kinds of waves carry energy too, for example ocean waves.</a:t>
            </a:r>
            <a:endParaRPr lang="en-GB" dirty="0"/>
          </a:p>
          <a:p>
            <a:r>
              <a:rPr lang="en-GB" sz="1200" kern="1200" dirty="0">
                <a:solidFill>
                  <a:schemeClr val="tx1"/>
                </a:solidFill>
                <a:effectLst/>
                <a:latin typeface="+mn-lt"/>
                <a:ea typeface="+mn-ea"/>
                <a:cs typeface="+mn-cs"/>
              </a:rPr>
              <a:t>Electric current in a circuit is another energy carrier. It is helpful to think about a power circuit as a way of moving energy from one place to another. The National Grid distributes energy from a number of power stations, via the wires and cables, to homes and factories.</a:t>
            </a:r>
          </a:p>
          <a:p>
            <a:r>
              <a:rPr lang="en-GB" sz="1200" kern="1200" dirty="0">
                <a:solidFill>
                  <a:schemeClr val="tx1"/>
                </a:solidFill>
                <a:effectLst/>
                <a:latin typeface="+mn-lt"/>
                <a:ea typeface="+mn-ea"/>
                <a:cs typeface="+mn-cs"/>
              </a:rPr>
              <a:t>It is often handy to think of moving matter as carrying energy, too. A strong wind delivers energy to a wind turbine. But, equally often, it is better to think of the moving mass as storing energy. A train has to be given energy to get it moving, and energy has to be taken from the train to stop it. This is what we call kinetic energy.</a:t>
            </a:r>
          </a:p>
          <a:p>
            <a:r>
              <a:rPr lang="en-GB" sz="1200" kern="1200" dirty="0">
                <a:solidFill>
                  <a:schemeClr val="tx1"/>
                </a:solidFill>
                <a:effectLst/>
                <a:latin typeface="+mn-lt"/>
                <a:ea typeface="+mn-ea"/>
                <a:cs typeface="+mn-cs"/>
              </a:rPr>
              <a:t>Energy carriers (or pathways, or transfers)</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mechanically (when a force moves through a distance)</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electrically (when a charge moves through a potential difference)</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by heating (because of a temperature difference)</a:t>
            </a:r>
          </a:p>
          <a:p>
            <a:pPr marL="171450" indent="-171450">
              <a:buFont typeface="Arial" panose="020B0604020202020204" pitchFamily="34" charset="0"/>
              <a:buChar char="•"/>
            </a:pPr>
            <a:r>
              <a:rPr lang="en-GB" sz="1200" kern="1200" dirty="0">
                <a:solidFill>
                  <a:schemeClr val="tx1"/>
                </a:solidFill>
                <a:effectLst/>
                <a:latin typeface="+mn-lt"/>
                <a:ea typeface="+mn-ea"/>
                <a:cs typeface="+mn-cs"/>
              </a:rPr>
              <a:t>by radiation (e.g. light, microwaves, sound)</a:t>
            </a:r>
          </a:p>
          <a:p>
            <a:r>
              <a:rPr lang="en-GB" sz="1200" kern="1200" dirty="0">
                <a:solidFill>
                  <a:schemeClr val="tx1"/>
                </a:solidFill>
                <a:effectLst/>
                <a:latin typeface="+mn-lt"/>
                <a:ea typeface="+mn-ea"/>
                <a:cs typeface="+mn-cs"/>
              </a:rPr>
              <a:t>With all of these, we are interested in the rate at which energy is being transferred and not the amount stored anywhere.</a:t>
            </a:r>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dirty="0"/>
          </a:p>
        </p:txBody>
      </p:sp>
    </p:spTree>
    <p:extLst>
      <p:ext uri="{BB962C8B-B14F-4D97-AF65-F5344CB8AC3E}">
        <p14:creationId xmlns:p14="http://schemas.microsoft.com/office/powerpoint/2010/main" val="1692338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give pupils an opportunity to discuss their </a:t>
            </a:r>
            <a:r>
              <a:rPr lang="en-GB" baseline="0" dirty="0"/>
              <a:t>new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Pupils may need a reminder that the length of the arrow represents the relative motion (i.e. longer arrow shows more kinetic energy so a faster moving particle).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Explain the term </a:t>
            </a:r>
            <a:r>
              <a:rPr lang="en-GB" b="1" baseline="0" dirty="0"/>
              <a:t>system</a:t>
            </a:r>
            <a:r>
              <a:rPr lang="en-GB" baseline="0" dirty="0"/>
              <a:t> in context i.e. in terms of the beaker of water from the previous example. </a:t>
            </a:r>
            <a:r>
              <a:rPr lang="en-GB" b="1" baseline="0" dirty="0"/>
              <a:t>A system is an object or group of objects.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larger the separation between the particles the larger the potential energy store. The motion of the particles keeps them separated, opposing the forces trying to pull them together. Particles in a gas have the most PE as they are furthest apart. Solid particles are closer together, they need more energy to break the intermolecular forces; therefore have a lower 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When atoms oscillate more their average KE increases. The PE of the molecules also changes as they get squeezed closer together and move further apart.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From: http://</a:t>
            </a:r>
            <a:r>
              <a:rPr lang="en-GB" sz="1200" b="0" i="0" u="none" strike="noStrike" kern="1200" dirty="0" err="1">
                <a:solidFill>
                  <a:schemeClr val="tx1"/>
                </a:solidFill>
                <a:effectLst/>
                <a:latin typeface="+mn-lt"/>
                <a:ea typeface="+mn-ea"/>
                <a:cs typeface="+mn-cs"/>
              </a:rPr>
              <a:t>hyperphysics.phy-astr.gsu.edu</a:t>
            </a:r>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hbase</a:t>
            </a:r>
            <a:r>
              <a:rPr lang="en-GB" sz="1200" b="0" i="0" u="none" strike="noStrike" kern="1200" dirty="0">
                <a:solidFill>
                  <a:schemeClr val="tx1"/>
                </a:solidFill>
                <a:effectLst/>
                <a:latin typeface="+mn-lt"/>
                <a:ea typeface="+mn-ea"/>
                <a:cs typeface="+mn-cs"/>
              </a:rPr>
              <a:t>/thermo/</a:t>
            </a:r>
            <a:r>
              <a:rPr lang="en-GB" sz="1200" b="0" i="0" u="none" strike="noStrike" kern="1200" dirty="0" err="1">
                <a:solidFill>
                  <a:schemeClr val="tx1"/>
                </a:solidFill>
                <a:effectLst/>
                <a:latin typeface="+mn-lt"/>
                <a:ea typeface="+mn-ea"/>
                <a:cs typeface="+mn-cs"/>
              </a:rPr>
              <a:t>inteng.html</a:t>
            </a:r>
            <a:r>
              <a:rPr lang="en-GB" sz="1200" b="0" i="0" u="none" strike="noStrike"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dirty="0">
                <a:solidFill>
                  <a:schemeClr val="tx1"/>
                </a:solidFill>
                <a:effectLst/>
                <a:latin typeface="+mn-lt"/>
                <a:ea typeface="+mn-ea"/>
                <a:cs typeface="+mn-cs"/>
              </a:rPr>
              <a:t>Internal energy is defined as the </a:t>
            </a:r>
            <a:r>
              <a:rPr lang="en-GB" sz="1200" b="0" i="0" u="sng"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energy</a:t>
            </a:r>
            <a:r>
              <a:rPr lang="en-GB" sz="1200" b="0" i="0" u="none" strike="noStrike" kern="1200" dirty="0">
                <a:solidFill>
                  <a:schemeClr val="tx1"/>
                </a:solidFill>
                <a:effectLst/>
                <a:latin typeface="+mn-lt"/>
                <a:ea typeface="+mn-ea"/>
                <a:cs typeface="+mn-cs"/>
              </a:rPr>
              <a:t> associated with the random, disordered motion of molecules. It is separated in scale from the macroscopic ordered energy associated with moving objects; it refers to the invisible </a:t>
            </a:r>
            <a:r>
              <a:rPr lang="en-GB" sz="1200" b="0" i="0" u="sng"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microscopic energy</a:t>
            </a:r>
            <a:r>
              <a:rPr lang="en-GB" sz="1200" b="0" i="0" u="none" strike="noStrike" kern="1200" dirty="0">
                <a:solidFill>
                  <a:schemeClr val="tx1"/>
                </a:solidFill>
                <a:effectLst/>
                <a:latin typeface="+mn-lt"/>
                <a:ea typeface="+mn-ea"/>
                <a:cs typeface="+mn-cs"/>
              </a:rPr>
              <a:t> on the atomic and molecular scale. For example, a room temperature glass of water sitting on a table has no apparent energy, either </a:t>
            </a:r>
            <a:r>
              <a:rPr lang="en-GB" sz="1200" b="0" i="0" u="sng"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potential</a:t>
            </a:r>
            <a:r>
              <a:rPr lang="en-GB" sz="1200" b="0" i="0" u="none" strike="noStrike" kern="1200" dirty="0">
                <a:solidFill>
                  <a:schemeClr val="tx1"/>
                </a:solidFill>
                <a:effectLst/>
                <a:latin typeface="+mn-lt"/>
                <a:ea typeface="+mn-ea"/>
                <a:cs typeface="+mn-cs"/>
              </a:rPr>
              <a:t> or </a:t>
            </a:r>
            <a:r>
              <a:rPr lang="en-GB" sz="1200" b="0" i="0" u="sng"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kinetic</a:t>
            </a:r>
            <a:r>
              <a:rPr lang="en-GB" sz="1200" b="0" i="0" u="none" strike="noStrike" kern="1200" dirty="0">
                <a:solidFill>
                  <a:schemeClr val="tx1"/>
                </a:solidFill>
                <a:effectLst/>
                <a:latin typeface="+mn-lt"/>
                <a:ea typeface="+mn-ea"/>
                <a:cs typeface="+mn-cs"/>
              </a:rPr>
              <a:t>. But on the microscopic scale it is a seething mass of high speed molecules traveling at hundreds of meters per second. If the water were tossed across the room, this microscopic energy would not necessarily be changed when we superimpose an ordered large scale motion on the water as a whole.</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13</a:t>
            </a:fld>
            <a:endParaRPr lang="en-GB" dirty="0"/>
          </a:p>
        </p:txBody>
      </p:sp>
    </p:spTree>
    <p:extLst>
      <p:ext uri="{BB962C8B-B14F-4D97-AF65-F5344CB8AC3E}">
        <p14:creationId xmlns:p14="http://schemas.microsoft.com/office/powerpoint/2010/main" val="1169805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introduce </a:t>
            </a:r>
            <a:r>
              <a:rPr lang="en-GB" baseline="0" dirty="0"/>
              <a:t>new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 boxes here explains the two possible outcomes of an increase in internal energy – to be explained to students.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When a substance changes state, the KE does not increase, the absorbed energy goes into the PE store. The increase in energy is used to weaken/overcome the intermolecular forces to enable a change in state. Once the change in state has occurred any additional heating will continue to increase the energy stored in the kinetic energy store and cause an increase the temperature. </a:t>
            </a:r>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dirty="0"/>
          </a:p>
        </p:txBody>
      </p:sp>
    </p:spTree>
    <p:extLst>
      <p:ext uri="{BB962C8B-B14F-4D97-AF65-F5344CB8AC3E}">
        <p14:creationId xmlns:p14="http://schemas.microsoft.com/office/powerpoint/2010/main" val="3658508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Blue: incorrect. This is the misconception that particles themselves change during a change of state.</a:t>
            </a:r>
          </a:p>
          <a:p>
            <a:r>
              <a:rPr lang="en-GB" b="0" dirty="0"/>
              <a:t>Yellow: correct.</a:t>
            </a:r>
          </a:p>
          <a:p>
            <a:r>
              <a:rPr lang="en-GB" b="0" dirty="0"/>
              <a:t>Green: incorrect. This is a confusion between a physical change and a chemical change.</a:t>
            </a:r>
          </a:p>
          <a:p>
            <a:r>
              <a:rPr lang="en-GB" b="0" dirty="0"/>
              <a:t>Pink: correct</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Solids have a fixed shape and volume, whereas gases take the shape of their container</a:t>
            </a:r>
          </a:p>
          <a:p>
            <a:r>
              <a:rPr lang="en-GB" b="0" dirty="0"/>
              <a:t>Particles in a gas can flow, but particles in a solid cannot</a:t>
            </a:r>
          </a:p>
          <a:p>
            <a:r>
              <a:rPr lang="en-GB" b="0" dirty="0"/>
              <a:t>Particles in a solid are held in a regular fixed arrangement, but in gases particles are spread far apart</a:t>
            </a:r>
          </a:p>
          <a:p>
            <a:r>
              <a:rPr lang="en-GB" b="0" dirty="0"/>
              <a:t>Particles in a solid can only vibrate around their positions, but in gases particles can move freely and quickly in all directions</a:t>
            </a:r>
          </a:p>
          <a:p>
            <a:r>
              <a:rPr lang="en-GB" b="0" dirty="0"/>
              <a:t>Particles in a solid cannot overcome the forces of attraction between them, whereas particles in a gas can because they have much more energy</a:t>
            </a:r>
          </a:p>
          <a:p>
            <a:r>
              <a:rPr lang="en-GB" b="0" dirty="0"/>
              <a:t>Solids have a fixed shape because the particles are held tightly together, whereas gases can take the shape of the container because the particles can spread out in all directions</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students practise using and applying their new knowledge.</a:t>
            </a:r>
            <a:r>
              <a:rPr lang="en-GB" baseline="0" dirty="0"/>
              <a:t> Mark schemes are given where possible for students to self or peer assess work.</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Stretch: </a:t>
            </a:r>
            <a:r>
              <a:rPr lang="en-GB" dirty="0"/>
              <a:t>Use the particle model to explain why liquids and gases can flow but solids cannot. </a:t>
            </a:r>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1230028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Energy is conserved</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In which state of matter are particles able to move most freely?</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Explain the difference between the arrangement of particles in a solid and a gas. </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Gas</a:t>
            </a:r>
          </a:p>
          <a:p>
            <a:pPr marL="0" lvl="0" indent="0" algn="l" rtl="0">
              <a:lnSpc>
                <a:spcPct val="100000"/>
              </a:lnSpc>
              <a:spcBef>
                <a:spcPts val="0"/>
              </a:spcBef>
              <a:spcAft>
                <a:spcPts val="0"/>
              </a:spcAft>
              <a:buSzPts val="1400"/>
              <a:buNone/>
            </a:pPr>
            <a:r>
              <a:rPr lang="en-GB" dirty="0"/>
              <a:t>Stretch: </a:t>
            </a:r>
            <a:r>
              <a:rPr lang="en-GB" sz="1200" b="0" i="0" u="none" strike="noStrike" cap="none" dirty="0">
                <a:solidFill>
                  <a:srgbClr val="1F3864"/>
                </a:solidFill>
                <a:latin typeface="Century Gothic"/>
                <a:sym typeface="Century Gothic"/>
              </a:rPr>
              <a:t>Particles in a solid are held together in a regular lattice arrangement because they do not have enough energy to overcome the forces of attraction, whereas in a gas the particles have enough energy to overcome the forces, so particles are able to move freely in all directions. </a:t>
            </a: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students practise using and applying their new knowledge.</a:t>
            </a:r>
            <a:r>
              <a:rPr lang="en-GB" baseline="0" dirty="0"/>
              <a:t> Mark schemes are given where possible for students to self or peer assess work.</a:t>
            </a:r>
          </a:p>
          <a:p>
            <a:endParaRPr lang="en-GB" baseline="0" dirty="0"/>
          </a:p>
          <a:p>
            <a:r>
              <a:rPr lang="en-GB" b="1" baseline="0" dirty="0"/>
              <a:t>Suggested Guidance: </a:t>
            </a:r>
            <a:r>
              <a:rPr lang="en-GB" baseline="0" dirty="0"/>
              <a:t>This is a mark scheme to support the paragraph writing task. </a:t>
            </a:r>
          </a:p>
          <a:p>
            <a:r>
              <a:rPr lang="en-GB" baseline="0" dirty="0"/>
              <a:t>You may like to take a pupils answer under the </a:t>
            </a:r>
            <a:r>
              <a:rPr lang="en-GB" baseline="0" dirty="0" err="1"/>
              <a:t>visualiser</a:t>
            </a:r>
            <a:r>
              <a:rPr lang="en-GB" baseline="0" dirty="0"/>
              <a:t> and demonstrate how you will use this mark scheme. There is a model answer here with mark scheme if you do not have a visualizer. You may like to ask pupils to mark this answer first and then check it against the given marks. </a:t>
            </a:r>
          </a:p>
          <a:p>
            <a:endParaRPr lang="en-GB" baseline="0" dirty="0"/>
          </a:p>
          <a:p>
            <a:r>
              <a:rPr lang="en-GB" b="1" baseline="0" dirty="0"/>
              <a:t>Stretch: </a:t>
            </a:r>
            <a:r>
              <a:rPr lang="en-GB" baseline="0" dirty="0"/>
              <a:t>Liquids and gases can flow because the particles can move over one another in both liquids and gases. </a:t>
            </a:r>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1835813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students practise using and applying their new knowledge.</a:t>
            </a:r>
            <a:r>
              <a:rPr lang="en-GB" baseline="0" dirty="0"/>
              <a:t> Mark schemes are given where possible for students to self or peer assess work.</a:t>
            </a: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24</a:t>
            </a:fld>
            <a:endParaRPr lang="en-GB"/>
          </a:p>
        </p:txBody>
      </p:sp>
    </p:spTree>
    <p:extLst>
      <p:ext uri="{BB962C8B-B14F-4D97-AF65-F5344CB8AC3E}">
        <p14:creationId xmlns:p14="http://schemas.microsoft.com/office/powerpoint/2010/main" val="28389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dirty="0"/>
          </a:p>
        </p:txBody>
      </p:sp>
      <p:sp>
        <p:nvSpPr>
          <p:cNvPr id="4" name="Slide Number Placeholder 3"/>
          <p:cNvSpPr>
            <a:spLocks noGrp="1"/>
          </p:cNvSpPr>
          <p:nvPr>
            <p:ph type="sldNum" sz="quarter" idx="5"/>
          </p:nvPr>
        </p:nvSpPr>
        <p:spPr/>
        <p:txBody>
          <a:bodyPr/>
          <a:lstStyle/>
          <a:p>
            <a:fld id="{4B7F327E-D879-4193-B0D7-BEE89950DB5C}" type="slidenum">
              <a:rPr lang="en-GB" smtClean="0"/>
              <a:t>25</a:t>
            </a:fld>
            <a:endParaRPr lang="en-GB" dirty="0"/>
          </a:p>
        </p:txBody>
      </p:sp>
    </p:spTree>
    <p:extLst>
      <p:ext uri="{BB962C8B-B14F-4D97-AF65-F5344CB8AC3E}">
        <p14:creationId xmlns:p14="http://schemas.microsoft.com/office/powerpoint/2010/main" val="2718678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p:txBody>
      </p:sp>
      <p:sp>
        <p:nvSpPr>
          <p:cNvPr id="4" name="Slide Number Placeholder 3"/>
          <p:cNvSpPr>
            <a:spLocks noGrp="1"/>
          </p:cNvSpPr>
          <p:nvPr>
            <p:ph type="sldNum" sz="quarter" idx="5"/>
          </p:nvPr>
        </p:nvSpPr>
        <p:spPr/>
        <p:txBody>
          <a:bodyPr/>
          <a:lstStyle/>
          <a:p>
            <a:fld id="{4B7F327E-D879-4193-B0D7-BEE89950DB5C}" type="slidenum">
              <a:rPr lang="en-GB" smtClean="0"/>
              <a:t>26</a:t>
            </a:fld>
            <a:endParaRPr lang="en-GB" dirty="0"/>
          </a:p>
        </p:txBody>
      </p:sp>
    </p:spTree>
    <p:extLst>
      <p:ext uri="{BB962C8B-B14F-4D97-AF65-F5344CB8AC3E}">
        <p14:creationId xmlns:p14="http://schemas.microsoft.com/office/powerpoint/2010/main" val="1493604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recognise that particles in a gas can flow, but have not recognised that particles in a liquid can also flow. This is a crucial definition of a fluid for students to understand before they cover pressure in fluids. </a:t>
            </a:r>
            <a:r>
              <a:rPr lang="en-GB" i="1" dirty="0"/>
              <a:t>To fix-it, it may be useful to get students to complete a table of the properties of the states of matter.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are not clear on the difference between physical changes and chemical reaction. If students answer C, they have not understood that the particles themselves are not altered during a change of state. </a:t>
            </a:r>
            <a:r>
              <a:rPr lang="en-GB" i="1" dirty="0"/>
              <a:t>To fix-it, review the differences between chemical changes and physical changes.</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 </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may not be secure on the meaning of density. </a:t>
            </a:r>
            <a:r>
              <a:rPr lang="en-GB" i="1" dirty="0"/>
              <a:t>To fix-it, review the arrangement of particles in each state of matter. Density will be reviewed in more detail in the next lesson.</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Joules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kilograms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0.01 L</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Energy is Conserved.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unit will cover the particle model, density and pressure.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kern="1200" dirty="0">
                <a:solidFill>
                  <a:schemeClr val="tx1"/>
                </a:solidFill>
                <a:effectLst/>
                <a:latin typeface="+mn-lt"/>
                <a:ea typeface="+mn-ea"/>
                <a:cs typeface="+mn-cs"/>
              </a:rPr>
              <a:t>To make the most of this review lesson, it is worth using the pre-unit quiz or starting with a classic misconception question such as ’draw a particle diagram of air, what is between the air particles’?</a:t>
            </a:r>
          </a:p>
          <a:p>
            <a:endParaRPr lang="en-GB" sz="1200" i="1"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a:t>Key skill: </a:t>
            </a:r>
            <a:r>
              <a:rPr lang="en-US" b="0"/>
              <a:t>this is a crucial skill being developed in this unit as part of the skill mapping</a:t>
            </a:r>
            <a:endParaRPr lang="en-US" b="0" dirty="0"/>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P4.1.1 Lesson Objectives:</a:t>
            </a:r>
          </a:p>
          <a:p>
            <a:r>
              <a:rPr lang="en-GB" sz="1800"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Critical: Draw particle models to represent the arrangement of particles in each state of matter</a:t>
            </a:r>
            <a:endParaRPr lang="en-GB" sz="1800" dirty="0">
              <a:effectLst/>
              <a:latin typeface="Century Gothic" panose="020B0502020202020204" pitchFamily="34" charset="0"/>
              <a:ea typeface="Arial" panose="020B0604020202020204" pitchFamily="34" charset="0"/>
              <a:cs typeface="Times New Roman" panose="02020603050405020304" pitchFamily="18" charset="0"/>
            </a:endParaRPr>
          </a:p>
          <a:p>
            <a:r>
              <a:rPr lang="en-GB" sz="1800" dirty="0">
                <a:effectLst/>
                <a:latin typeface="Century Gothic" panose="020B0502020202020204" pitchFamily="34" charset="0"/>
                <a:ea typeface="Arial" panose="020B0604020202020204" pitchFamily="34" charset="0"/>
                <a:cs typeface="Times New Roman" panose="02020603050405020304" pitchFamily="18" charset="0"/>
              </a:rPr>
              <a:t>Critical: Compare and explain the arrangement and movement of particles in each state of matter</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a:t>
            </a:r>
            <a:r>
              <a:rPr lang="en-GB" sz="1200" kern="1200">
                <a:solidFill>
                  <a:schemeClr val="tx1"/>
                </a:solidFill>
                <a:effectLst/>
                <a:latin typeface="+mn-lt"/>
                <a:ea typeface="+mn-ea"/>
                <a:cs typeface="+mn-cs"/>
              </a:rPr>
              <a:t>the P4.1 </a:t>
            </a:r>
            <a:r>
              <a:rPr lang="en-GB" sz="1200" kern="1200" dirty="0">
                <a:solidFill>
                  <a:schemeClr val="tx1"/>
                </a:solidFill>
                <a:effectLst/>
                <a:latin typeface="+mn-lt"/>
                <a:ea typeface="+mn-ea"/>
                <a:cs typeface="+mn-cs"/>
              </a:rPr>
              <a:t>Link to Big Ideas worksheet (either in their booklet or printed).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Tier 3 vocabulary has been highlighted. (It may need to be adapted further for LPAs or pupils with different reading ages.)</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What are you most excited to learn about in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2. What do you already know about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3. What is matter?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4. Why do you think it’s important to learn that our bodies are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5. What knowledge from previous science lessons might help 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6. What questions do you have about this topic?</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prior to a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This is a review from C1.1.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 and Modelling</a:t>
            </a: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teacher exposition: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you were to zoom in on any material you would see something that looks roughly like this. </a:t>
            </a:r>
            <a:r>
              <a:rPr lang="en-GB" b="1" baseline="0" dirty="0"/>
              <a:t>Display the first diagram. </a:t>
            </a:r>
            <a:r>
              <a:rPr lang="en-GB" baseline="0" dirty="0"/>
              <a:t>These circles represent the tiny tiny particles that make up all matter (or all stuff!). They look like flat circles here, but in reality imagine this diagram in 3D, so these are like little balls. </a:t>
            </a:r>
            <a:r>
              <a:rPr lang="en-GB" b="1" baseline="0" dirty="0"/>
              <a:t>Support the diagram with a real model. A good one is a box with lots of ping pong balls or other small balls, use the image if you do not have a real life model to show. This can be used throughout the explanation to support the description of this model.</a:t>
            </a: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1" baseline="0" dirty="0"/>
              <a:t>Which state of matter do you think might be represented by this first diagram? </a:t>
            </a:r>
            <a:r>
              <a:rPr lang="en-GB" b="1" i="1" baseline="0" dirty="0"/>
              <a:t>Solid</a:t>
            </a:r>
            <a:r>
              <a:rPr lang="en-GB" b="1" i="0" baseline="0" dirty="0"/>
              <a:t>. </a:t>
            </a:r>
            <a:r>
              <a:rPr lang="en-GB" b="0" i="1" baseline="0" dirty="0"/>
              <a:t>Why? </a:t>
            </a:r>
            <a:r>
              <a:rPr lang="en-GB" b="1" i="1" baseline="0" dirty="0"/>
              <a:t>The ‘particles’ are arranged in a regular structure. They are tightly packed together. They cannot move, apart from being able to vibrate in position. </a:t>
            </a:r>
            <a:r>
              <a:rPr lang="en-GB" b="1" i="0" baseline="0" dirty="0"/>
              <a:t>Model this using the box of balls. Show that the particles are not still – they are vibrating, however they are still staying in position. They are arranged in a regular arrangement. Each particle touches its neighbours. They don’t look to have a lot of energy (they’re not moving around a lot).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1" baseline="0" dirty="0"/>
              <a:t>Ok, now what is different in the second diagram, the liquid? </a:t>
            </a:r>
            <a:r>
              <a:rPr lang="en-GB" b="1" i="1" baseline="0" dirty="0"/>
              <a:t>The particles are not in a regular arrangement. They are arranged more randomly. </a:t>
            </a:r>
            <a:r>
              <a:rPr lang="en-GB" b="1" i="0" baseline="0" dirty="0"/>
              <a:t>Model the liquid using the box of balls. Show how the liquid particles can ’flow’ over each other. They have  more energy that the solid particles. </a:t>
            </a:r>
            <a:r>
              <a:rPr lang="en-GB" b="0" i="1" baseline="0" dirty="0"/>
              <a:t>What is the same between the solid particle diagram and the liquid particle diagram? </a:t>
            </a:r>
            <a:r>
              <a:rPr lang="en-GB" b="1" i="1" baseline="0" dirty="0"/>
              <a:t>In both, the particles are always touching their neighbours. The liquid particles can flow over one another, but they are still always touching. </a:t>
            </a:r>
            <a:r>
              <a:rPr lang="en-GB" b="0" i="0" baseline="0" dirty="0"/>
              <a:t>And we can see this in the particle diagram, and in the box of balls. There aren’t any balls floating in the air! This is one of the most common mistakes  that students make when drawing a liquid particle diagram.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Finally, we come to the gas particle diagram. </a:t>
            </a:r>
            <a:r>
              <a:rPr lang="en-GB" i="1" baseline="0" dirty="0"/>
              <a:t>What do we notice here? </a:t>
            </a:r>
            <a:r>
              <a:rPr lang="en-GB" b="1" i="1" baseline="0" dirty="0"/>
              <a:t>The particles are spread out. They are moving with lots of energy. They are arranged in a completely random arrangement.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baseline="0" dirty="0"/>
              <a:t>What do you think is in the spaces between those gas particles? Lets say the particles are showing the air in a room. </a:t>
            </a:r>
            <a:r>
              <a:rPr lang="en-GB" b="1" i="1" baseline="0" dirty="0"/>
              <a:t>Nothing! </a:t>
            </a:r>
            <a:r>
              <a:rPr lang="en-GB" b="0" i="1" baseline="0" dirty="0"/>
              <a:t>Can you explain why the answer to that questions isn’t air? </a:t>
            </a:r>
            <a:r>
              <a:rPr lang="en-GB" b="1" i="1" baseline="0" dirty="0"/>
              <a:t>Because air itself is made of particles!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dirty="0"/>
              <a:t>Don’t forget that the particles themselves in a solid, liquid and gas are the same. The only thing that changes is how the particles are arranged. So if I had solid water (ice), the particles would look like </a:t>
            </a:r>
            <a:r>
              <a:rPr lang="en-GB" b="1" i="0" baseline="0" dirty="0"/>
              <a:t>this</a:t>
            </a:r>
            <a:r>
              <a:rPr lang="en-GB" b="0" i="0" baseline="0" dirty="0"/>
              <a:t>. Now if that ice melts to make liquid water, the particles themselves are the exact same particles, they just now are arranged like </a:t>
            </a:r>
            <a:r>
              <a:rPr lang="en-GB" b="1" i="0" baseline="0" dirty="0"/>
              <a:t>this</a:t>
            </a:r>
            <a:r>
              <a:rPr lang="en-GB" b="0" i="0" baseline="0" dirty="0"/>
              <a:t>. And it that water was heated and turned into a gas (or steam), now those same particles would be arranged like </a:t>
            </a:r>
            <a:r>
              <a:rPr lang="en-GB" b="1" i="0" baseline="0" dirty="0"/>
              <a:t>this</a:t>
            </a:r>
            <a:r>
              <a:rPr lang="en-GB" b="0" i="0" baseline="0" dirty="0"/>
              <a:t>.</a:t>
            </a:r>
          </a:p>
          <a:p>
            <a:pPr>
              <a:defRPr/>
            </a:pPr>
            <a:endParaRPr lang="en-GB" b="1" baseline="0" dirty="0"/>
          </a:p>
          <a:p>
            <a:pPr>
              <a:defRPr/>
            </a:pPr>
            <a:r>
              <a:rPr lang="en-GB" b="1" baseline="0" dirty="0"/>
              <a:t>Key Points to emphasise: </a:t>
            </a:r>
            <a:r>
              <a:rPr lang="en-GB" b="0" baseline="0" dirty="0"/>
              <a:t>All the particles are the same size in this model. In reality this might not be the case. The </a:t>
            </a:r>
            <a:r>
              <a:rPr lang="en-GB" baseline="0" dirty="0"/>
              <a:t>particles do NOT change in solid, liquid and gases. There is NOTHING between particles – not air – NOTHING! All these particles are moving to a greater or lesser extent. There are a number of ways that you could demonstrate this. You could use the </a:t>
            </a:r>
            <a:r>
              <a:rPr lang="en-GB" baseline="0" dirty="0" err="1"/>
              <a:t>phet</a:t>
            </a:r>
            <a:r>
              <a:rPr lang="en-GB" baseline="0" dirty="0"/>
              <a:t> Colorado link (</a:t>
            </a:r>
            <a:r>
              <a:rPr lang="en-GB" u="sng" dirty="0">
                <a:solidFill>
                  <a:srgbClr val="0000FF"/>
                </a:solidFill>
                <a:latin typeface="Calibri"/>
                <a:ea typeface="Calibri" panose="020F0502020204030204" pitchFamily="34" charset="0"/>
                <a:cs typeface="Calibri"/>
                <a:hlinkClick r:id="rId3"/>
              </a:rPr>
              <a:t>https://phet.colorado.edu/sims/html/states-of-matter-basics/latest/states-of-matter-basics_en.html</a:t>
            </a:r>
            <a:r>
              <a:rPr lang="en-GB" baseline="0" dirty="0"/>
              <a:t>) or you could get a group or students/ whole class to model this with their bodies.</a:t>
            </a:r>
            <a:r>
              <a:rPr lang="en-GB" dirty="0"/>
              <a:t> </a:t>
            </a: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Whichever way you choose, you will want to review the following points. You may be able to use questioning for pupils to arrive at these answers together.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algn="l"/>
            <a:r>
              <a:rPr lang="en-GB" b="1" dirty="0"/>
              <a:t>Solid</a:t>
            </a:r>
            <a:endParaRPr lang="en-GB" b="1" dirty="0">
              <a:cs typeface="Calibri"/>
            </a:endParaRPr>
          </a:p>
          <a:p>
            <a:r>
              <a:rPr lang="en-GB" dirty="0"/>
              <a:t>The particles are very close together and touch their neighbours.</a:t>
            </a:r>
          </a:p>
          <a:p>
            <a:r>
              <a:rPr lang="en-GB" dirty="0"/>
              <a:t>They are in a regular arrangement.</a:t>
            </a:r>
          </a:p>
          <a:p>
            <a:pPr algn="l"/>
            <a:r>
              <a:rPr lang="en-GB" dirty="0"/>
              <a:t>Particles vibrate on the spot.</a:t>
            </a:r>
          </a:p>
          <a:p>
            <a:pPr algn="l"/>
            <a:r>
              <a:rPr lang="en-GB" dirty="0"/>
              <a:t>Particles have the least energy</a:t>
            </a:r>
          </a:p>
          <a:p>
            <a:pPr algn="l"/>
            <a:r>
              <a:rPr lang="en-GB" b="1" dirty="0"/>
              <a:t>Liquid</a:t>
            </a:r>
            <a:endParaRPr lang="en-GB" b="1" dirty="0">
              <a:cs typeface="Calibri"/>
            </a:endParaRPr>
          </a:p>
          <a:p>
            <a:r>
              <a:rPr lang="en-GB" dirty="0"/>
              <a:t>The particles are close together and touch their neighbours.</a:t>
            </a:r>
          </a:p>
          <a:p>
            <a:r>
              <a:rPr lang="en-GB" dirty="0"/>
              <a:t>They are not in a regular arrangement.</a:t>
            </a:r>
          </a:p>
          <a:p>
            <a:r>
              <a:rPr lang="en-GB" dirty="0"/>
              <a:t>Particles move around, sliding over each other.</a:t>
            </a:r>
          </a:p>
          <a:p>
            <a:r>
              <a:rPr lang="en-GB" dirty="0"/>
              <a:t>Particles have the an intermediate amount of energy .</a:t>
            </a:r>
          </a:p>
          <a:p>
            <a:r>
              <a:rPr lang="en-GB" b="1" dirty="0"/>
              <a:t>Gas</a:t>
            </a:r>
            <a:endParaRPr lang="en-GB" b="1" dirty="0">
              <a:cs typeface="Calibri"/>
            </a:endParaRPr>
          </a:p>
          <a:p>
            <a:r>
              <a:rPr lang="en-GB" dirty="0"/>
              <a:t>The particles spread out. </a:t>
            </a:r>
          </a:p>
          <a:p>
            <a:r>
              <a:rPr lang="en-GB" dirty="0"/>
              <a:t>The particles move fast throughout the whole container. </a:t>
            </a:r>
          </a:p>
          <a:p>
            <a:r>
              <a:rPr lang="en-GB" dirty="0"/>
              <a:t>They are in a random arrangement.</a:t>
            </a:r>
          </a:p>
          <a:p>
            <a:r>
              <a:rPr lang="en-GB" dirty="0"/>
              <a:t>Particles have the most energy.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cs typeface="Calibri"/>
              </a:rPr>
              <a:t>Image source: </a:t>
            </a:r>
            <a:r>
              <a:rPr lang="en-GB" sz="1200" i="0" kern="1200" baseline="0" dirty="0" err="1">
                <a:effectLst/>
                <a:latin typeface="+mn-lt"/>
                <a:cs typeface="Calibri"/>
              </a:rPr>
              <a:t>Pixabay</a:t>
            </a:r>
            <a:endParaRPr lang="en-GB" sz="1200" i="0" kern="1200" baseline="0" dirty="0">
              <a:effectLst/>
              <a:latin typeface="+mn-lt"/>
              <a:cs typeface="Calibri"/>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4162445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b="1" dirty="0">
                <a:cs typeface="Calibri"/>
              </a:rPr>
              <a:t>Exposition type: </a:t>
            </a:r>
            <a:r>
              <a:rPr lang="en-GB" dirty="0">
                <a:cs typeface="Calibri"/>
              </a:rPr>
              <a:t>Demonstration</a:t>
            </a:r>
          </a:p>
          <a:p>
            <a:endParaRPr lang="en-GB"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teacher exposition:</a:t>
            </a:r>
          </a:p>
          <a:p>
            <a:r>
              <a:rPr lang="en-GB" dirty="0">
                <a:cs typeface="Calibri"/>
              </a:rPr>
              <a:t>So now we know what melting is (the change of state from a solid to a liquid). Now, we want to find out what is actually happening to the particles as a solid melts.</a:t>
            </a:r>
          </a:p>
          <a:p>
            <a:r>
              <a:rPr lang="en-GB" b="1" dirty="0">
                <a:cs typeface="Calibri"/>
              </a:rPr>
              <a:t>Use a particle model, such as ping pong balls in a box. These should be tightly packed in a regular arrangement to model solid particles. Shake the box rapidly to cause the balls to vibrate.</a:t>
            </a:r>
          </a:p>
          <a:p>
            <a:r>
              <a:rPr lang="en-GB" b="0" dirty="0">
                <a:cs typeface="Calibri"/>
              </a:rPr>
              <a:t>Here we have the solid particles vibrating. Now as we supply energy to the particles (say, by heating them), these particles will gain energy. </a:t>
            </a:r>
            <a:r>
              <a:rPr lang="en-GB" b="1" dirty="0">
                <a:cs typeface="Calibri"/>
              </a:rPr>
              <a:t>Shake the box more until they are no longer in the regular arrangement.</a:t>
            </a:r>
          </a:p>
          <a:p>
            <a:r>
              <a:rPr lang="en-GB" b="0" i="1" dirty="0">
                <a:cs typeface="Calibri"/>
              </a:rPr>
              <a:t>What state of matter do you think this represents now? </a:t>
            </a:r>
            <a:r>
              <a:rPr lang="en-GB" b="1" i="1" dirty="0">
                <a:cs typeface="Calibri"/>
              </a:rPr>
              <a:t>A liquid</a:t>
            </a:r>
          </a:p>
          <a:p>
            <a:r>
              <a:rPr lang="en-GB" b="0" i="1" dirty="0">
                <a:cs typeface="Calibri"/>
              </a:rPr>
              <a:t>Why? </a:t>
            </a:r>
            <a:r>
              <a:rPr lang="en-GB" b="1" i="1" dirty="0">
                <a:cs typeface="Calibri"/>
              </a:rPr>
              <a:t>The particles are no longer arranged in a regular way, and can move more freely over one another. </a:t>
            </a:r>
          </a:p>
          <a:p>
            <a:r>
              <a:rPr lang="en-GB" b="0" i="0" dirty="0">
                <a:cs typeface="Calibri"/>
              </a:rPr>
              <a:t>The particles have more energy and can move around more. They have overcome some of the forces of attraction. </a:t>
            </a:r>
          </a:p>
          <a:p>
            <a:r>
              <a:rPr lang="en-GB" b="0" i="1" dirty="0">
                <a:cs typeface="Calibri"/>
              </a:rPr>
              <a:t>Are they still touching each other? </a:t>
            </a:r>
            <a:r>
              <a:rPr lang="en-GB" b="1" i="1" dirty="0">
                <a:cs typeface="Calibri"/>
              </a:rPr>
              <a:t>Yes</a:t>
            </a:r>
          </a:p>
          <a:p>
            <a:r>
              <a:rPr lang="en-GB" b="0" i="0" dirty="0">
                <a:cs typeface="Calibri"/>
              </a:rPr>
              <a:t>They are still in the bottom of this container. They still have a fixed volume. However they no longer have a fixed shape. This substance has changed state from a solid to a liquid – we say it has melted.</a:t>
            </a:r>
          </a:p>
          <a:p>
            <a:r>
              <a:rPr lang="en-GB" b="0" i="1" dirty="0">
                <a:cs typeface="Calibri"/>
              </a:rPr>
              <a:t>Have the particles themselves changed, or are they the same? </a:t>
            </a:r>
            <a:r>
              <a:rPr lang="en-GB" b="1" i="1" dirty="0">
                <a:cs typeface="Calibri"/>
              </a:rPr>
              <a:t>They are the same.</a:t>
            </a:r>
          </a:p>
          <a:p>
            <a:r>
              <a:rPr lang="en-GB" b="0" i="0" dirty="0">
                <a:cs typeface="Calibri"/>
              </a:rPr>
              <a:t>We don’t have ‘solid’ particles that change to ‘liquid’ particles – that’s a common misconception that people have. Actually, they particles themselves don’t change – it’s just their arrangement does, and the amount of energy the particles have.</a:t>
            </a:r>
          </a:p>
          <a:p>
            <a:endParaRPr lang="en-GB" b="0" i="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cs typeface="Calibri"/>
              </a:rPr>
              <a:t>Image source: </a:t>
            </a:r>
            <a:r>
              <a:rPr lang="en-GB" sz="1200" i="0" kern="1200" baseline="0" dirty="0" err="1">
                <a:effectLst/>
                <a:latin typeface="+mn-lt"/>
                <a:cs typeface="Calibri"/>
              </a:rPr>
              <a:t>Pixabay</a:t>
            </a:r>
            <a:endParaRPr lang="en-GB" sz="1200" i="0" kern="1200" baseline="0" dirty="0">
              <a:effectLst/>
              <a:latin typeface="+mn-lt"/>
              <a:cs typeface="Calibri"/>
            </a:endParaRPr>
          </a:p>
          <a:p>
            <a:endParaRPr lang="en-GB" b="0" i="0" dirty="0">
              <a:cs typeface="Calibri"/>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3604806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a:t>Big idea this lesson fits into</a:t>
            </a:r>
            <a:endParaRPr lang="en-US"/>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Overview: here is the text explaining what the overview of the lesson will be and all the knowledge that the teacher will need to cover during the lessons.</a:t>
            </a:r>
          </a:p>
          <a:p>
            <a:r>
              <a:rPr lang="en-GB"/>
              <a:t>Residual knowledge: here is the text explaining all the residual knowledge that the pupils are expected to have after this lesson.</a:t>
            </a:r>
            <a:endParaRPr lang="en-US"/>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endParaRPr lang="en-GB"/>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360059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84235200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GB"/>
          </a:p>
        </p:txBody>
      </p:sp>
      <p:sp>
        <p:nvSpPr>
          <p:cNvPr id="23" name="Google Shape;2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GB"/>
          </a:p>
        </p:txBody>
      </p:sp>
      <p:sp>
        <p:nvSpPr>
          <p:cNvPr id="24" name="Google Shape;2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871784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609840" y="216000"/>
            <a:ext cx="1350000" cy="1350000"/>
          </a:xfrm>
          <a:prstGeom prst="ellipse">
            <a:avLst/>
          </a:prstGeom>
          <a:solidFill>
            <a:schemeClr val="bg1"/>
          </a:solidFill>
          <a:ln w="44450">
            <a:solidFill>
              <a:schemeClr val="accent1"/>
            </a:solidFill>
          </a:ln>
          <a:effectLst>
            <a:glow>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278595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7524661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a:t>Big idea this lesson fits into</a:t>
            </a:r>
            <a:endParaRPr lang="en-US"/>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Overview: here is the text explaining what the overview of the lesson will be and all the knowledge that the teacher will need to cover during the lessons.</a:t>
            </a:r>
          </a:p>
          <a:p>
            <a:r>
              <a:rPr lang="en-GB"/>
              <a:t>Residual knowledge: here is the text explaining all the residual knowledge that the pupils are expected to have after this lesson.</a:t>
            </a:r>
            <a:endParaRPr lang="en-US"/>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623382A-39E4-EE4B-8C86-7526F23024C6}" type="datetimeFigureOut">
              <a:rPr lang="en-US" smtClean="0"/>
              <a:t>10/9/23</a:t>
            </a:fld>
            <a:endParaRPr lang="en-US"/>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9251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4500000"/>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5166000"/>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5" name="Picture 4">
            <a:extLst>
              <a:ext uri="{FF2B5EF4-FFF2-40B4-BE49-F238E27FC236}">
                <a16:creationId xmlns:a16="http://schemas.microsoft.com/office/drawing/2014/main" id="{F74BC861-7849-0E49-A014-09F807F86CFF}"/>
              </a:ext>
            </a:extLst>
          </p:cNvPr>
          <p:cNvPicPr>
            <a:picLocks noChangeAspect="1"/>
          </p:cNvPicPr>
          <p:nvPr/>
        </p:nvPicPr>
        <p:blipFill>
          <a:blip r:embed="rId2"/>
          <a:stretch>
            <a:fillRect/>
          </a:stretch>
        </p:blipFill>
        <p:spPr>
          <a:xfrm>
            <a:off x="0" y="368300"/>
            <a:ext cx="12192000" cy="6489700"/>
          </a:xfrm>
          <a:prstGeom prst="rect">
            <a:avLst/>
          </a:prstGeom>
        </p:spPr>
      </p:pic>
    </p:spTree>
    <p:extLst>
      <p:ext uri="{BB962C8B-B14F-4D97-AF65-F5344CB8AC3E}">
        <p14:creationId xmlns:p14="http://schemas.microsoft.com/office/powerpoint/2010/main" val="3438997134"/>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2057742"/>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2723742"/>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5" name="Picture 4">
            <a:extLst>
              <a:ext uri="{FF2B5EF4-FFF2-40B4-BE49-F238E27FC236}">
                <a16:creationId xmlns:a16="http://schemas.microsoft.com/office/drawing/2014/main" id="{F74BC861-7849-0E49-A014-09F807F86CFF}"/>
              </a:ext>
            </a:extLst>
          </p:cNvPr>
          <p:cNvPicPr>
            <a:picLocks noChangeAspect="1"/>
          </p:cNvPicPr>
          <p:nvPr/>
        </p:nvPicPr>
        <p:blipFill rotWithShape="1">
          <a:blip r:embed="rId2"/>
          <a:srcRect t="31958"/>
          <a:stretch/>
        </p:blipFill>
        <p:spPr>
          <a:xfrm>
            <a:off x="0" y="0"/>
            <a:ext cx="12192000" cy="4415742"/>
          </a:xfrm>
          <a:prstGeom prst="rect">
            <a:avLst/>
          </a:prstGeom>
        </p:spPr>
      </p:pic>
      <p:sp>
        <p:nvSpPr>
          <p:cNvPr id="4" name="Rectangle 3">
            <a:extLst>
              <a:ext uri="{FF2B5EF4-FFF2-40B4-BE49-F238E27FC236}">
                <a16:creationId xmlns:a16="http://schemas.microsoft.com/office/drawing/2014/main" id="{ED6E4E6F-2278-4D48-9ED7-38DEB3154EE3}"/>
              </a:ext>
            </a:extLst>
          </p:cNvPr>
          <p:cNvSpPr/>
          <p:nvPr/>
        </p:nvSpPr>
        <p:spPr>
          <a:xfrm>
            <a:off x="1709928" y="734801"/>
            <a:ext cx="10482072" cy="3125165"/>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F17751-91F7-0845-9437-FA43D6A7B2E2}"/>
              </a:ext>
            </a:extLst>
          </p:cNvPr>
          <p:cNvSpPr/>
          <p:nvPr/>
        </p:nvSpPr>
        <p:spPr>
          <a:xfrm>
            <a:off x="370391" y="1088020"/>
            <a:ext cx="8980343" cy="29594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279D9-FBB9-E548-A943-95DD1747105A}"/>
              </a:ext>
            </a:extLst>
          </p:cNvPr>
          <p:cNvSpPr/>
          <p:nvPr/>
        </p:nvSpPr>
        <p:spPr>
          <a:xfrm>
            <a:off x="370390" y="2654291"/>
            <a:ext cx="8980343" cy="621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145D0C-AB42-A641-9A78-F2A7729CD90A}"/>
              </a:ext>
            </a:extLst>
          </p:cNvPr>
          <p:cNvSpPr/>
          <p:nvPr/>
        </p:nvSpPr>
        <p:spPr>
          <a:xfrm>
            <a:off x="4826643" y="-1"/>
            <a:ext cx="7072132" cy="71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349273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tar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954E2-D909-694A-8080-E91F3689FD9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4847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8135420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8090063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89931323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5399072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4723871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555827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48207712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21630429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tar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954E2-D909-694A-8080-E91F3689FD9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184683"/>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21"/>
        <p:cNvGrpSpPr/>
        <p:nvPr/>
      </p:nvGrpSpPr>
      <p:grpSpPr>
        <a:xfrm>
          <a:off x="0" y="0"/>
          <a:ext cx="0" cy="0"/>
          <a:chOff x="0" y="0"/>
          <a:chExt cx="0" cy="0"/>
        </a:xfrm>
      </p:grpSpPr>
      <p:sp>
        <p:nvSpPr>
          <p:cNvPr id="22" name="Google Shape;2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623382A-39E4-EE4B-8C86-7526F23024C6}" type="datetimeFigureOut">
              <a:rPr lang="en-US" smtClean="0"/>
              <a:t>10/9/23</a:t>
            </a:fld>
            <a:endParaRPr lang="en-US"/>
          </a:p>
        </p:txBody>
      </p:sp>
      <p:sp>
        <p:nvSpPr>
          <p:cNvPr id="23" name="Google Shape;2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GB"/>
          </a:p>
        </p:txBody>
      </p:sp>
      <p:sp>
        <p:nvSpPr>
          <p:cNvPr id="24" name="Google Shape;2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9C131628-D163-3740-A11B-37E23E0742BF}" type="slidenum">
              <a:rPr lang="en-US" smtClean="0"/>
              <a:t>‹#›</a:t>
            </a:fld>
            <a:endParaRPr lang="en-US"/>
          </a:p>
        </p:txBody>
      </p:sp>
    </p:spTree>
    <p:extLst>
      <p:ext uri="{BB962C8B-B14F-4D97-AF65-F5344CB8AC3E}">
        <p14:creationId xmlns:p14="http://schemas.microsoft.com/office/powerpoint/2010/main" val="37156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609840" y="216000"/>
            <a:ext cx="1350000" cy="1350000"/>
          </a:xfrm>
          <a:prstGeom prst="ellipse">
            <a:avLst/>
          </a:prstGeom>
          <a:solidFill>
            <a:schemeClr val="bg1"/>
          </a:solidFill>
          <a:ln w="44450">
            <a:solidFill>
              <a:schemeClr val="accent1"/>
            </a:solidFill>
          </a:ln>
          <a:effectLst>
            <a:glow>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78291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3420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3308561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7646099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5981321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1991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a:t>Big idea this lesson fits into</a:t>
            </a:r>
            <a:endParaRPr lang="en-US"/>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Overview: here is the text explaining what the overview of the lesson will be and all the knowledge that the teacher will need to cover during the lessons.</a:t>
            </a:r>
          </a:p>
          <a:p>
            <a:r>
              <a:rPr lang="en-GB"/>
              <a:t>Residual knowledge: here is the text explaining all the residual knowledge that the pupils are expected to have after this lesson.</a:t>
            </a:r>
            <a:endParaRPr lang="en-US"/>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623382A-39E4-EE4B-8C86-7526F23024C6}" type="datetimeFigureOut">
              <a:rPr lang="en-US" smtClean="0"/>
              <a:t>10/9/23</a:t>
            </a:fld>
            <a:endParaRPr lang="en-US"/>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5797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4500000"/>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5166000"/>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5" name="Picture 4">
            <a:extLst>
              <a:ext uri="{FF2B5EF4-FFF2-40B4-BE49-F238E27FC236}">
                <a16:creationId xmlns:a16="http://schemas.microsoft.com/office/drawing/2014/main" id="{7FEF4B28-5592-1D41-8324-BFC73B4F2BCE}"/>
              </a:ext>
            </a:extLst>
          </p:cNvPr>
          <p:cNvPicPr>
            <a:picLocks noChangeAspect="1"/>
          </p:cNvPicPr>
          <p:nvPr/>
        </p:nvPicPr>
        <p:blipFill>
          <a:blip r:embed="rId2"/>
          <a:stretch>
            <a:fillRect/>
          </a:stretch>
        </p:blipFill>
        <p:spPr>
          <a:xfrm>
            <a:off x="0" y="368300"/>
            <a:ext cx="12192000" cy="6489700"/>
          </a:xfrm>
          <a:prstGeom prst="rect">
            <a:avLst/>
          </a:prstGeom>
        </p:spPr>
      </p:pic>
    </p:spTree>
    <p:extLst>
      <p:ext uri="{BB962C8B-B14F-4D97-AF65-F5344CB8AC3E}">
        <p14:creationId xmlns:p14="http://schemas.microsoft.com/office/powerpoint/2010/main" val="2001911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86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5553959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122324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3877345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8651263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3859017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30976034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8311114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305651142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5037-5531-024E-88D0-937C816D53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195EF70-4707-8D42-A236-067A5357C7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CC95B295-F922-CD4F-9F33-C291E0073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30FC34-24FC-4744-AFBE-581E0A5D29F4}"/>
              </a:ext>
            </a:extLst>
          </p:cNvPr>
          <p:cNvSpPr>
            <a:spLocks noGrp="1"/>
          </p:cNvSpPr>
          <p:nvPr>
            <p:ph type="dt" sz="half" idx="10"/>
          </p:nvPr>
        </p:nvSpPr>
        <p:spPr/>
        <p:txBody>
          <a:bodyPr/>
          <a:lstStyle/>
          <a:p>
            <a:fld id="{3623382A-39E4-EE4B-8C86-7526F23024C6}" type="datetimeFigureOut">
              <a:rPr lang="en-US" smtClean="0"/>
              <a:t>10/9/23</a:t>
            </a:fld>
            <a:endParaRPr lang="en-US"/>
          </a:p>
        </p:txBody>
      </p:sp>
      <p:sp>
        <p:nvSpPr>
          <p:cNvPr id="6" name="Footer Placeholder 5">
            <a:extLst>
              <a:ext uri="{FF2B5EF4-FFF2-40B4-BE49-F238E27FC236}">
                <a16:creationId xmlns:a16="http://schemas.microsoft.com/office/drawing/2014/main" id="{94900BD7-F7FE-B646-B401-B1307313FCD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C7A527E-3000-ED44-9770-1467F833A67F}"/>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6013233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730377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399765220"/>
      </p:ext>
    </p:extLst>
  </p:cSld>
  <p:clrMapOvr>
    <a:masterClrMapping/>
  </p:clrMapOvr>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95166776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8145461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1217714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2418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alk Task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8845652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a:t>Big idea this lesson fits into</a:t>
            </a:r>
            <a:endParaRPr lang="en-US"/>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Overview: here is the text explaining what the overview of the lesson will be and all the knowledge that the teacher will need to cover during the lessons.</a:t>
            </a:r>
          </a:p>
          <a:p>
            <a:r>
              <a:rPr lang="en-GB"/>
              <a:t>Residual knowledge: here is the text explaining all the residual knowledge that the pupils are expected to have after this lesson.</a:t>
            </a:r>
            <a:endParaRPr lang="en-US"/>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623382A-39E4-EE4B-8C86-7526F23024C6}" type="datetimeFigureOut">
              <a:rPr lang="en-US" smtClean="0"/>
              <a:t>10/9/23</a:t>
            </a:fld>
            <a:endParaRPr lang="en-US"/>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5992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4500000"/>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5166000"/>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5" name="Picture 4">
            <a:extLst>
              <a:ext uri="{FF2B5EF4-FFF2-40B4-BE49-F238E27FC236}">
                <a16:creationId xmlns:a16="http://schemas.microsoft.com/office/drawing/2014/main" id="{F74BC861-7849-0E49-A014-09F807F86CFF}"/>
              </a:ext>
            </a:extLst>
          </p:cNvPr>
          <p:cNvPicPr>
            <a:picLocks noChangeAspect="1"/>
          </p:cNvPicPr>
          <p:nvPr/>
        </p:nvPicPr>
        <p:blipFill>
          <a:blip r:embed="rId2"/>
          <a:stretch>
            <a:fillRect/>
          </a:stretch>
        </p:blipFill>
        <p:spPr>
          <a:xfrm>
            <a:off x="0" y="368300"/>
            <a:ext cx="12192000" cy="6489700"/>
          </a:xfrm>
          <a:prstGeom prst="rect">
            <a:avLst/>
          </a:prstGeom>
        </p:spPr>
      </p:pic>
    </p:spTree>
    <p:extLst>
      <p:ext uri="{BB962C8B-B14F-4D97-AF65-F5344CB8AC3E}">
        <p14:creationId xmlns:p14="http://schemas.microsoft.com/office/powerpoint/2010/main" val="75907506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2057742"/>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2723742"/>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5" name="Picture 4">
            <a:extLst>
              <a:ext uri="{FF2B5EF4-FFF2-40B4-BE49-F238E27FC236}">
                <a16:creationId xmlns:a16="http://schemas.microsoft.com/office/drawing/2014/main" id="{F74BC861-7849-0E49-A014-09F807F86CFF}"/>
              </a:ext>
            </a:extLst>
          </p:cNvPr>
          <p:cNvPicPr>
            <a:picLocks noChangeAspect="1"/>
          </p:cNvPicPr>
          <p:nvPr/>
        </p:nvPicPr>
        <p:blipFill rotWithShape="1">
          <a:blip r:embed="rId2"/>
          <a:srcRect t="31958"/>
          <a:stretch/>
        </p:blipFill>
        <p:spPr>
          <a:xfrm>
            <a:off x="0" y="0"/>
            <a:ext cx="12192000" cy="4415742"/>
          </a:xfrm>
          <a:prstGeom prst="rect">
            <a:avLst/>
          </a:prstGeom>
        </p:spPr>
      </p:pic>
      <p:sp>
        <p:nvSpPr>
          <p:cNvPr id="4" name="Rectangle 3">
            <a:extLst>
              <a:ext uri="{FF2B5EF4-FFF2-40B4-BE49-F238E27FC236}">
                <a16:creationId xmlns:a16="http://schemas.microsoft.com/office/drawing/2014/main" id="{ED6E4E6F-2278-4D48-9ED7-38DEB3154EE3}"/>
              </a:ext>
            </a:extLst>
          </p:cNvPr>
          <p:cNvSpPr/>
          <p:nvPr/>
        </p:nvSpPr>
        <p:spPr>
          <a:xfrm>
            <a:off x="1709928" y="734801"/>
            <a:ext cx="10482072" cy="3125165"/>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F17751-91F7-0845-9437-FA43D6A7B2E2}"/>
              </a:ext>
            </a:extLst>
          </p:cNvPr>
          <p:cNvSpPr/>
          <p:nvPr/>
        </p:nvSpPr>
        <p:spPr>
          <a:xfrm>
            <a:off x="370391" y="1088020"/>
            <a:ext cx="8980343" cy="29594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279D9-FBB9-E548-A943-95DD1747105A}"/>
              </a:ext>
            </a:extLst>
          </p:cNvPr>
          <p:cNvSpPr/>
          <p:nvPr/>
        </p:nvSpPr>
        <p:spPr>
          <a:xfrm>
            <a:off x="370390" y="2654291"/>
            <a:ext cx="8980343" cy="621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145D0C-AB42-A641-9A78-F2A7729CD90A}"/>
              </a:ext>
            </a:extLst>
          </p:cNvPr>
          <p:cNvSpPr/>
          <p:nvPr/>
        </p:nvSpPr>
        <p:spPr>
          <a:xfrm>
            <a:off x="4826643" y="-1"/>
            <a:ext cx="7072132" cy="71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27294638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tar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954E2-D909-694A-8080-E91F3689FD9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55456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82462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7198079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9907117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9625308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418195993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7442695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93461199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105310078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609840" y="216000"/>
            <a:ext cx="1350000" cy="1350000"/>
          </a:xfrm>
          <a:prstGeom prst="ellipse">
            <a:avLst/>
          </a:prstGeom>
          <a:solidFill>
            <a:schemeClr val="bg1"/>
          </a:solidFill>
          <a:ln w="44450">
            <a:solidFill>
              <a:schemeClr val="accent1"/>
            </a:solidFill>
          </a:ln>
          <a:effectLst>
            <a:glow>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172009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1695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188067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0794751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9508339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027992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a:t>Big idea this lesson fits into</a:t>
            </a:r>
            <a:endParaRPr lang="en-US"/>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Overview: here is the text explaining what the overview of the lesson will be and all the knowledge that the teacher will need to cover during the lessons.</a:t>
            </a:r>
          </a:p>
          <a:p>
            <a:r>
              <a:rPr lang="en-GB"/>
              <a:t>Residual knowledge: here is the text explaining all the residual knowledge that the pupils are expected to have after this lesson.</a:t>
            </a:r>
            <a:endParaRPr lang="en-US"/>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623382A-39E4-EE4B-8C86-7526F23024C6}" type="datetimeFigureOut">
              <a:rPr lang="en-US" smtClean="0"/>
              <a:t>10/9/23</a:t>
            </a:fld>
            <a:endParaRPr lang="en-US"/>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813648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4947417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tar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954E2-D909-694A-8080-E91F3689FD9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549052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6890283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201059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8524092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829196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74271534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81977108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32183176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644592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21"/>
        <p:cNvGrpSpPr/>
        <p:nvPr/>
      </p:nvGrpSpPr>
      <p:grpSpPr>
        <a:xfrm>
          <a:off x="0" y="0"/>
          <a:ext cx="0" cy="0"/>
          <a:chOff x="0" y="0"/>
          <a:chExt cx="0" cy="0"/>
        </a:xfrm>
      </p:grpSpPr>
      <p:sp>
        <p:nvSpPr>
          <p:cNvPr id="22" name="Google Shape;2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623382A-39E4-EE4B-8C86-7526F23024C6}" type="datetimeFigureOut">
              <a:rPr lang="en-US" smtClean="0"/>
              <a:t>10/9/23</a:t>
            </a:fld>
            <a:endParaRPr lang="en-US"/>
          </a:p>
        </p:txBody>
      </p:sp>
      <p:sp>
        <p:nvSpPr>
          <p:cNvPr id="23" name="Google Shape;2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GB"/>
          </a:p>
        </p:txBody>
      </p:sp>
      <p:sp>
        <p:nvSpPr>
          <p:cNvPr id="24" name="Google Shape;2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9C131628-D163-3740-A11B-37E23E0742BF}" type="slidenum">
              <a:rPr lang="en-US" smtClean="0"/>
              <a:t>‹#›</a:t>
            </a:fld>
            <a:endParaRPr lang="en-US"/>
          </a:p>
        </p:txBody>
      </p:sp>
    </p:spTree>
    <p:extLst>
      <p:ext uri="{BB962C8B-B14F-4D97-AF65-F5344CB8AC3E}">
        <p14:creationId xmlns:p14="http://schemas.microsoft.com/office/powerpoint/2010/main" val="290932483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34024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51206928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2061859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4593582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1602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519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theme" Target="../theme/theme3.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10" Type="http://schemas.openxmlformats.org/officeDocument/2006/relationships/slideLayout" Target="../slideLayouts/slideLayout64.xml"/><Relationship Id="rId19" Type="http://schemas.openxmlformats.org/officeDocument/2006/relationships/theme" Target="../theme/theme4.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theme" Target="../theme/theme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 id="2147483698" r:id="rId17"/>
    <p:sldLayoutId id="2147483777"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3382A-39E4-EE4B-8C86-7526F23024C6}" type="datetimeFigureOut">
              <a:rPr lang="en-US" smtClean="0"/>
              <a:t>10/9/23</a:t>
            </a:fld>
            <a:endParaRPr lang="en-US"/>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31628-D163-3740-A11B-37E23E0742BF}" type="slidenum">
              <a:rPr lang="en-US" smtClean="0"/>
              <a:t>‹#›</a:t>
            </a:fld>
            <a:endParaRPr lang="en-US"/>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641474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98775"/>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75"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6E178-76F2-4266-B864-66FFC78A1BD9}" type="datetimeFigureOut">
              <a:rPr lang="en-GB" smtClean="0"/>
              <a:t>09/10/2023</a:t>
            </a:fld>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D3B78-47F6-47AE-ABF2-F217B472B54F}"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4551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3382A-39E4-EE4B-8C86-7526F23024C6}" type="datetimeFigureOut">
              <a:rPr lang="en-US" smtClean="0"/>
              <a:t>10/9/23</a:t>
            </a:fld>
            <a:endParaRPr lang="en-US"/>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31628-D163-3740-A11B-37E23E0742BF}" type="slidenum">
              <a:rPr lang="en-US" smtClean="0"/>
              <a:t>‹#›</a:t>
            </a:fld>
            <a:endParaRPr lang="en-US"/>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30007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9" r:id="rId13"/>
    <p:sldLayoutId id="2147483770" r:id="rId14"/>
    <p:sldLayoutId id="2147483771" r:id="rId15"/>
    <p:sldLayoutId id="2147483772" r:id="rId16"/>
    <p:sldLayoutId id="2147483773" r:id="rId17"/>
    <p:sldLayoutId id="2147483776" r:id="rId18"/>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2.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5.jpe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80.xml"/><Relationship Id="rId5" Type="http://schemas.openxmlformats.org/officeDocument/2006/relationships/image" Target="../media/image27.tiff"/><Relationship Id="rId4" Type="http://schemas.openxmlformats.org/officeDocument/2006/relationships/image" Target="../media/image26.tiff"/></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0.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0.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0.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4.xml"/><Relationship Id="rId5" Type="http://schemas.openxmlformats.org/officeDocument/2006/relationships/image" Target="../media/image8.jpeg"/><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Google Shape;141;p4">
            <a:extLst>
              <a:ext uri="{FF2B5EF4-FFF2-40B4-BE49-F238E27FC236}">
                <a16:creationId xmlns:a16="http://schemas.microsoft.com/office/drawing/2014/main" id="{C37ACC90-1EA8-724B-BA10-1624B67FBB2E}"/>
              </a:ext>
            </a:extLst>
          </p:cNvPr>
          <p:cNvCxnSpPr>
            <a:cxnSpLocks/>
          </p:cNvCxnSpPr>
          <p:nvPr/>
        </p:nvCxnSpPr>
        <p:spPr>
          <a:xfrm>
            <a:off x="6481512" y="-8339"/>
            <a:ext cx="0" cy="6800850"/>
          </a:xfrm>
          <a:prstGeom prst="straightConnector1">
            <a:avLst/>
          </a:prstGeom>
          <a:noFill/>
          <a:ln w="76200" cap="flat" cmpd="sng">
            <a:solidFill>
              <a:schemeClr val="dk1"/>
            </a:solidFill>
            <a:prstDash val="solid"/>
            <a:miter lim="800000"/>
            <a:headEnd type="none" w="med" len="med"/>
            <a:tailEnd type="none" w="med" len="med"/>
          </a:ln>
        </p:spPr>
      </p:cxnSp>
      <p:sp>
        <p:nvSpPr>
          <p:cNvPr id="8" name="Google Shape;145;p4">
            <a:extLst>
              <a:ext uri="{FF2B5EF4-FFF2-40B4-BE49-F238E27FC236}">
                <a16:creationId xmlns:a16="http://schemas.microsoft.com/office/drawing/2014/main" id="{806A6EB3-21AF-464D-A970-5BF38652ECB9}"/>
              </a:ext>
            </a:extLst>
          </p:cNvPr>
          <p:cNvSpPr txBox="1"/>
          <p:nvPr/>
        </p:nvSpPr>
        <p:spPr>
          <a:xfrm>
            <a:off x="4952749" y="5083413"/>
            <a:ext cx="1273175" cy="461962"/>
          </a:xfrm>
          <a:prstGeom prst="rect">
            <a:avLst/>
          </a:prstGeom>
          <a:noFill/>
          <a:ln>
            <a:noFill/>
          </a:ln>
        </p:spPr>
        <p:txBody>
          <a:bodyPr spcFirstLastPara="1" wrap="square" lIns="91425" tIns="45700" rIns="91425" bIns="45700" anchor="t" anchorCtr="0">
            <a:spAutoFit/>
          </a:bodyPr>
          <a:lstStyle/>
          <a:p>
            <a:pPr lvl="0" algn="ctr">
              <a:buClr>
                <a:schemeClr val="dk1"/>
              </a:buClr>
              <a:buSzPts val="2400"/>
            </a:pPr>
            <a:r>
              <a:rPr lang="en-US" sz="2400" b="0" i="0" u="none">
                <a:solidFill>
                  <a:schemeClr val="dk1"/>
                </a:solidFill>
                <a:latin typeface="Century Gothic"/>
                <a:ea typeface="Century Gothic"/>
                <a:cs typeface="Century Gothic"/>
                <a:sym typeface="Century Gothic"/>
              </a:rPr>
              <a:t>0 </a:t>
            </a:r>
            <a:r>
              <a:rPr lang="en-US" sz="2400" baseline="30000">
                <a:latin typeface="Century Gothic" panose="020B0502020202020204" pitchFamily="34" charset="0"/>
              </a:rPr>
              <a:t>∘</a:t>
            </a:r>
            <a:r>
              <a:rPr lang="en-US" sz="2400">
                <a:latin typeface="Century Gothic" panose="020B0502020202020204" pitchFamily="34" charset="0"/>
              </a:rPr>
              <a:t>C</a:t>
            </a:r>
            <a:endParaRPr/>
          </a:p>
        </p:txBody>
      </p:sp>
      <p:sp>
        <p:nvSpPr>
          <p:cNvPr id="12" name="Google Shape;153;p4">
            <a:extLst>
              <a:ext uri="{FF2B5EF4-FFF2-40B4-BE49-F238E27FC236}">
                <a16:creationId xmlns:a16="http://schemas.microsoft.com/office/drawing/2014/main" id="{E0392F42-4660-624D-AEDC-B05C2545FA9D}"/>
              </a:ext>
            </a:extLst>
          </p:cNvPr>
          <p:cNvSpPr txBox="1"/>
          <p:nvPr/>
        </p:nvSpPr>
        <p:spPr>
          <a:xfrm>
            <a:off x="5110941" y="259124"/>
            <a:ext cx="1271587" cy="461962"/>
          </a:xfrm>
          <a:prstGeom prst="rect">
            <a:avLst/>
          </a:prstGeom>
          <a:noFill/>
          <a:ln>
            <a:noFill/>
          </a:ln>
        </p:spPr>
        <p:txBody>
          <a:bodyPr spcFirstLastPara="1" wrap="square" lIns="91425" tIns="45700" rIns="91425" bIns="45700" anchor="t" anchorCtr="0">
            <a:spAutoFit/>
          </a:bodyPr>
          <a:lstStyle/>
          <a:p>
            <a:pPr lvl="0">
              <a:buClr>
                <a:schemeClr val="dk1"/>
              </a:buClr>
              <a:buSzPts val="2400"/>
            </a:pPr>
            <a:r>
              <a:rPr lang="en-US" sz="2400">
                <a:solidFill>
                  <a:schemeClr val="dk1"/>
                </a:solidFill>
                <a:latin typeface="Century Gothic"/>
                <a:ea typeface="Century Gothic"/>
                <a:cs typeface="Century Gothic"/>
                <a:sym typeface="Century Gothic"/>
              </a:rPr>
              <a:t>80 </a:t>
            </a:r>
            <a:r>
              <a:rPr lang="en-US" sz="2400" baseline="30000">
                <a:latin typeface="Century Gothic" panose="020B0502020202020204" pitchFamily="34" charset="0"/>
              </a:rPr>
              <a:t>∘</a:t>
            </a:r>
            <a:r>
              <a:rPr lang="en-US" sz="2400">
                <a:latin typeface="Century Gothic" panose="020B0502020202020204" pitchFamily="34" charset="0"/>
              </a:rPr>
              <a:t>C</a:t>
            </a:r>
            <a:endParaRPr/>
          </a:p>
        </p:txBody>
      </p:sp>
      <p:cxnSp>
        <p:nvCxnSpPr>
          <p:cNvPr id="13" name="Google Shape;154;p4">
            <a:extLst>
              <a:ext uri="{FF2B5EF4-FFF2-40B4-BE49-F238E27FC236}">
                <a16:creationId xmlns:a16="http://schemas.microsoft.com/office/drawing/2014/main" id="{0168BCFB-58A5-1642-801B-CBAC36481A83}"/>
              </a:ext>
            </a:extLst>
          </p:cNvPr>
          <p:cNvCxnSpPr>
            <a:cxnSpLocks/>
          </p:cNvCxnSpPr>
          <p:nvPr/>
        </p:nvCxnSpPr>
        <p:spPr>
          <a:xfrm>
            <a:off x="6186237" y="507598"/>
            <a:ext cx="569912" cy="0"/>
          </a:xfrm>
          <a:prstGeom prst="straightConnector1">
            <a:avLst/>
          </a:prstGeom>
          <a:noFill/>
          <a:ln w="76200" cap="flat" cmpd="sng">
            <a:solidFill>
              <a:schemeClr val="dk1"/>
            </a:solidFill>
            <a:prstDash val="solid"/>
            <a:miter lim="800000"/>
            <a:headEnd type="none" w="med" len="med"/>
            <a:tailEnd type="none" w="med" len="med"/>
          </a:ln>
        </p:spPr>
      </p:cxnSp>
      <p:sp>
        <p:nvSpPr>
          <p:cNvPr id="14" name="Google Shape;155;p4">
            <a:extLst>
              <a:ext uri="{FF2B5EF4-FFF2-40B4-BE49-F238E27FC236}">
                <a16:creationId xmlns:a16="http://schemas.microsoft.com/office/drawing/2014/main" id="{596C2F46-1498-0148-802C-9D857E89E4BF}"/>
              </a:ext>
            </a:extLst>
          </p:cNvPr>
          <p:cNvSpPr txBox="1"/>
          <p:nvPr/>
        </p:nvSpPr>
        <p:spPr>
          <a:xfrm>
            <a:off x="5108324" y="1494013"/>
            <a:ext cx="1273175" cy="460375"/>
          </a:xfrm>
          <a:prstGeom prst="rect">
            <a:avLst/>
          </a:prstGeom>
          <a:noFill/>
          <a:ln>
            <a:noFill/>
          </a:ln>
        </p:spPr>
        <p:txBody>
          <a:bodyPr spcFirstLastPara="1" wrap="square" lIns="91425" tIns="45700" rIns="91425" bIns="45700" anchor="t" anchorCtr="0">
            <a:spAutoFit/>
          </a:bodyPr>
          <a:lstStyle/>
          <a:p>
            <a:pPr lvl="0">
              <a:buClr>
                <a:schemeClr val="dk1"/>
              </a:buClr>
              <a:buSzPts val="2400"/>
            </a:pPr>
            <a:r>
              <a:rPr lang="en-US" sz="2400">
                <a:solidFill>
                  <a:schemeClr val="dk1"/>
                </a:solidFill>
                <a:latin typeface="Century Gothic"/>
                <a:ea typeface="Century Gothic"/>
                <a:cs typeface="Century Gothic"/>
                <a:sym typeface="Century Gothic"/>
              </a:rPr>
              <a:t>60 </a:t>
            </a:r>
            <a:r>
              <a:rPr lang="en-US" sz="2400" baseline="30000">
                <a:latin typeface="Century Gothic" panose="020B0502020202020204" pitchFamily="34" charset="0"/>
              </a:rPr>
              <a:t>∘</a:t>
            </a:r>
            <a:r>
              <a:rPr lang="en-US" sz="2400">
                <a:latin typeface="Century Gothic" panose="020B0502020202020204" pitchFamily="34" charset="0"/>
              </a:rPr>
              <a:t>C</a:t>
            </a:r>
            <a:endParaRPr/>
          </a:p>
        </p:txBody>
      </p:sp>
      <p:cxnSp>
        <p:nvCxnSpPr>
          <p:cNvPr id="15" name="Google Shape;156;p4">
            <a:extLst>
              <a:ext uri="{FF2B5EF4-FFF2-40B4-BE49-F238E27FC236}">
                <a16:creationId xmlns:a16="http://schemas.microsoft.com/office/drawing/2014/main" id="{D89647A6-7107-184E-A8D0-E7B10759CA45}"/>
              </a:ext>
            </a:extLst>
          </p:cNvPr>
          <p:cNvCxnSpPr>
            <a:cxnSpLocks/>
          </p:cNvCxnSpPr>
          <p:nvPr/>
        </p:nvCxnSpPr>
        <p:spPr>
          <a:xfrm>
            <a:off x="6225925" y="1721955"/>
            <a:ext cx="569912" cy="0"/>
          </a:xfrm>
          <a:prstGeom prst="straightConnector1">
            <a:avLst/>
          </a:prstGeom>
          <a:noFill/>
          <a:ln w="76200" cap="flat" cmpd="sng">
            <a:solidFill>
              <a:schemeClr val="dk1"/>
            </a:solidFill>
            <a:prstDash val="solid"/>
            <a:miter lim="800000"/>
            <a:headEnd type="none" w="med" len="med"/>
            <a:tailEnd type="none" w="med" len="med"/>
          </a:ln>
        </p:spPr>
      </p:cxnSp>
      <p:sp>
        <p:nvSpPr>
          <p:cNvPr id="16" name="Google Shape;157;p4">
            <a:extLst>
              <a:ext uri="{FF2B5EF4-FFF2-40B4-BE49-F238E27FC236}">
                <a16:creationId xmlns:a16="http://schemas.microsoft.com/office/drawing/2014/main" id="{E4F21069-A43A-5A4B-90E4-2EBBD6626118}"/>
              </a:ext>
            </a:extLst>
          </p:cNvPr>
          <p:cNvSpPr txBox="1"/>
          <p:nvPr/>
        </p:nvSpPr>
        <p:spPr>
          <a:xfrm>
            <a:off x="5108324" y="2670706"/>
            <a:ext cx="1273175" cy="461962"/>
          </a:xfrm>
          <a:prstGeom prst="rect">
            <a:avLst/>
          </a:prstGeom>
          <a:noFill/>
          <a:ln>
            <a:noFill/>
          </a:ln>
        </p:spPr>
        <p:txBody>
          <a:bodyPr spcFirstLastPara="1" wrap="square" lIns="91425" tIns="45700" rIns="91425" bIns="45700" anchor="t" anchorCtr="0">
            <a:spAutoFit/>
          </a:bodyPr>
          <a:lstStyle/>
          <a:p>
            <a:pPr lvl="0">
              <a:buClr>
                <a:schemeClr val="dk1"/>
              </a:buClr>
              <a:buSzPts val="2400"/>
            </a:pPr>
            <a:r>
              <a:rPr lang="en-US" sz="2400">
                <a:solidFill>
                  <a:schemeClr val="dk1"/>
                </a:solidFill>
                <a:latin typeface="Century Gothic"/>
                <a:ea typeface="Century Gothic"/>
                <a:cs typeface="Century Gothic"/>
                <a:sym typeface="Century Gothic"/>
              </a:rPr>
              <a:t>40 </a:t>
            </a:r>
            <a:r>
              <a:rPr lang="en-US" sz="2400" baseline="30000">
                <a:latin typeface="Century Gothic" panose="020B0502020202020204" pitchFamily="34" charset="0"/>
              </a:rPr>
              <a:t>∘</a:t>
            </a:r>
            <a:r>
              <a:rPr lang="en-US" sz="2400">
                <a:latin typeface="Century Gothic" panose="020B0502020202020204" pitchFamily="34" charset="0"/>
              </a:rPr>
              <a:t>C</a:t>
            </a:r>
            <a:endParaRPr/>
          </a:p>
        </p:txBody>
      </p:sp>
      <p:cxnSp>
        <p:nvCxnSpPr>
          <p:cNvPr id="17" name="Google Shape;158;p4">
            <a:extLst>
              <a:ext uri="{FF2B5EF4-FFF2-40B4-BE49-F238E27FC236}">
                <a16:creationId xmlns:a16="http://schemas.microsoft.com/office/drawing/2014/main" id="{D3E56E66-0748-AA4D-A0AA-81363585A80B}"/>
              </a:ext>
            </a:extLst>
          </p:cNvPr>
          <p:cNvCxnSpPr>
            <a:cxnSpLocks/>
          </p:cNvCxnSpPr>
          <p:nvPr/>
        </p:nvCxnSpPr>
        <p:spPr>
          <a:xfrm>
            <a:off x="6225925" y="2917511"/>
            <a:ext cx="569912" cy="0"/>
          </a:xfrm>
          <a:prstGeom prst="straightConnector1">
            <a:avLst/>
          </a:prstGeom>
          <a:noFill/>
          <a:ln w="76200" cap="flat" cmpd="sng">
            <a:solidFill>
              <a:schemeClr val="dk1"/>
            </a:solidFill>
            <a:prstDash val="solid"/>
            <a:miter lim="800000"/>
            <a:headEnd type="none" w="med" len="med"/>
            <a:tailEnd type="none" w="med" len="med"/>
          </a:ln>
        </p:spPr>
      </p:cxnSp>
      <p:cxnSp>
        <p:nvCxnSpPr>
          <p:cNvPr id="18" name="Google Shape;160;p4">
            <a:extLst>
              <a:ext uri="{FF2B5EF4-FFF2-40B4-BE49-F238E27FC236}">
                <a16:creationId xmlns:a16="http://schemas.microsoft.com/office/drawing/2014/main" id="{DEC3718E-BFBF-9E40-897B-ACCF24DC6ED2}"/>
              </a:ext>
            </a:extLst>
          </p:cNvPr>
          <p:cNvCxnSpPr>
            <a:cxnSpLocks/>
          </p:cNvCxnSpPr>
          <p:nvPr/>
        </p:nvCxnSpPr>
        <p:spPr>
          <a:xfrm>
            <a:off x="6211637" y="4205416"/>
            <a:ext cx="569912" cy="0"/>
          </a:xfrm>
          <a:prstGeom prst="straightConnector1">
            <a:avLst/>
          </a:prstGeom>
          <a:noFill/>
          <a:ln w="76200" cap="flat" cmpd="sng">
            <a:solidFill>
              <a:schemeClr val="dk1"/>
            </a:solidFill>
            <a:prstDash val="solid"/>
            <a:miter lim="800000"/>
            <a:headEnd type="none" w="med" len="med"/>
            <a:tailEnd type="none" w="med" len="med"/>
          </a:ln>
        </p:spPr>
      </p:cxnSp>
      <p:cxnSp>
        <p:nvCxnSpPr>
          <p:cNvPr id="21" name="Google Shape;171;p4">
            <a:extLst>
              <a:ext uri="{FF2B5EF4-FFF2-40B4-BE49-F238E27FC236}">
                <a16:creationId xmlns:a16="http://schemas.microsoft.com/office/drawing/2014/main" id="{F9593E7A-5BF4-E847-A993-7E32FCDF77B3}"/>
              </a:ext>
            </a:extLst>
          </p:cNvPr>
          <p:cNvCxnSpPr>
            <a:cxnSpLocks/>
          </p:cNvCxnSpPr>
          <p:nvPr/>
        </p:nvCxnSpPr>
        <p:spPr>
          <a:xfrm>
            <a:off x="6186237" y="5314394"/>
            <a:ext cx="569912" cy="0"/>
          </a:xfrm>
          <a:prstGeom prst="straightConnector1">
            <a:avLst/>
          </a:prstGeom>
          <a:noFill/>
          <a:ln w="76200" cap="flat" cmpd="sng">
            <a:solidFill>
              <a:schemeClr val="dk1"/>
            </a:solidFill>
            <a:prstDash val="solid"/>
            <a:miter lim="800000"/>
            <a:headEnd type="none" w="med" len="med"/>
            <a:tailEnd type="none" w="med" len="med"/>
          </a:ln>
        </p:spPr>
      </p:cxnSp>
      <p:cxnSp>
        <p:nvCxnSpPr>
          <p:cNvPr id="22" name="Google Shape;172;p4">
            <a:extLst>
              <a:ext uri="{FF2B5EF4-FFF2-40B4-BE49-F238E27FC236}">
                <a16:creationId xmlns:a16="http://schemas.microsoft.com/office/drawing/2014/main" id="{BDE3088C-C024-6D4B-883A-5814354F45BB}"/>
              </a:ext>
            </a:extLst>
          </p:cNvPr>
          <p:cNvCxnSpPr>
            <a:cxnSpLocks/>
          </p:cNvCxnSpPr>
          <p:nvPr/>
        </p:nvCxnSpPr>
        <p:spPr>
          <a:xfrm>
            <a:off x="6211637" y="6448647"/>
            <a:ext cx="569912" cy="0"/>
          </a:xfrm>
          <a:prstGeom prst="straightConnector1">
            <a:avLst/>
          </a:prstGeom>
          <a:noFill/>
          <a:ln w="76200" cap="flat" cmpd="sng">
            <a:solidFill>
              <a:schemeClr val="dk1"/>
            </a:solidFill>
            <a:prstDash val="solid"/>
            <a:miter lim="800000"/>
            <a:headEnd type="none" w="med" len="med"/>
            <a:tailEnd type="none" w="med" len="med"/>
          </a:ln>
        </p:spPr>
      </p:cxnSp>
      <p:sp>
        <p:nvSpPr>
          <p:cNvPr id="23" name="Google Shape;173;p4">
            <a:extLst>
              <a:ext uri="{FF2B5EF4-FFF2-40B4-BE49-F238E27FC236}">
                <a16:creationId xmlns:a16="http://schemas.microsoft.com/office/drawing/2014/main" id="{4627168A-B8F2-D44C-A499-FEA4A51E6821}"/>
              </a:ext>
            </a:extLst>
          </p:cNvPr>
          <p:cNvSpPr txBox="1"/>
          <p:nvPr/>
        </p:nvSpPr>
        <p:spPr>
          <a:xfrm>
            <a:off x="4952749" y="3971553"/>
            <a:ext cx="1273175" cy="461962"/>
          </a:xfrm>
          <a:prstGeom prst="rect">
            <a:avLst/>
          </a:prstGeom>
          <a:noFill/>
          <a:ln>
            <a:noFill/>
          </a:ln>
        </p:spPr>
        <p:txBody>
          <a:bodyPr spcFirstLastPara="1" wrap="square" lIns="91425" tIns="45700" rIns="91425" bIns="45700" anchor="t" anchorCtr="0">
            <a:spAutoFit/>
          </a:bodyPr>
          <a:lstStyle/>
          <a:p>
            <a:pPr lvl="0" algn="ctr">
              <a:buClr>
                <a:schemeClr val="dk1"/>
              </a:buClr>
              <a:buSzPts val="2400"/>
            </a:pPr>
            <a:r>
              <a:rPr lang="en-US" sz="2400">
                <a:solidFill>
                  <a:schemeClr val="dk1"/>
                </a:solidFill>
                <a:latin typeface="Century Gothic"/>
                <a:ea typeface="Century Gothic"/>
                <a:cs typeface="Century Gothic"/>
                <a:sym typeface="Century Gothic"/>
              </a:rPr>
              <a:t>2</a:t>
            </a:r>
            <a:r>
              <a:rPr lang="en-US" sz="2400" b="0" i="0" u="none">
                <a:solidFill>
                  <a:schemeClr val="dk1"/>
                </a:solidFill>
                <a:latin typeface="Century Gothic"/>
                <a:ea typeface="Century Gothic"/>
                <a:cs typeface="Century Gothic"/>
                <a:sym typeface="Century Gothic"/>
              </a:rPr>
              <a:t>0 </a:t>
            </a:r>
            <a:r>
              <a:rPr lang="en-US" sz="2400" baseline="30000">
                <a:latin typeface="Century Gothic" panose="020B0502020202020204" pitchFamily="34" charset="0"/>
              </a:rPr>
              <a:t>∘</a:t>
            </a:r>
            <a:r>
              <a:rPr lang="en-US" sz="2400">
                <a:latin typeface="Century Gothic" panose="020B0502020202020204" pitchFamily="34" charset="0"/>
              </a:rPr>
              <a:t>C</a:t>
            </a:r>
            <a:endParaRPr/>
          </a:p>
        </p:txBody>
      </p:sp>
      <p:sp>
        <p:nvSpPr>
          <p:cNvPr id="24" name="Google Shape;174;p4">
            <a:extLst>
              <a:ext uri="{FF2B5EF4-FFF2-40B4-BE49-F238E27FC236}">
                <a16:creationId xmlns:a16="http://schemas.microsoft.com/office/drawing/2014/main" id="{4C040942-52AA-CD43-8159-E7329283B470}"/>
              </a:ext>
            </a:extLst>
          </p:cNvPr>
          <p:cNvSpPr txBox="1"/>
          <p:nvPr/>
        </p:nvSpPr>
        <p:spPr>
          <a:xfrm>
            <a:off x="4923984" y="6214893"/>
            <a:ext cx="1273175" cy="461962"/>
          </a:xfrm>
          <a:prstGeom prst="rect">
            <a:avLst/>
          </a:prstGeom>
          <a:noFill/>
          <a:ln>
            <a:noFill/>
          </a:ln>
        </p:spPr>
        <p:txBody>
          <a:bodyPr spcFirstLastPara="1" wrap="square" lIns="91425" tIns="45700" rIns="91425" bIns="45700" anchor="t" anchorCtr="0">
            <a:spAutoFit/>
          </a:bodyPr>
          <a:lstStyle/>
          <a:p>
            <a:pPr lvl="0" algn="ctr">
              <a:buClr>
                <a:schemeClr val="dk1"/>
              </a:buClr>
              <a:buSzPts val="2400"/>
            </a:pPr>
            <a:r>
              <a:rPr lang="en-US" sz="2400" b="0" i="0" u="none">
                <a:solidFill>
                  <a:schemeClr val="dk1"/>
                </a:solidFill>
                <a:latin typeface="Century Gothic"/>
                <a:ea typeface="Century Gothic"/>
                <a:cs typeface="Century Gothic"/>
                <a:sym typeface="Century Gothic"/>
              </a:rPr>
              <a:t>-2</a:t>
            </a:r>
            <a:r>
              <a:rPr lang="en-US" sz="2400">
                <a:solidFill>
                  <a:schemeClr val="dk1"/>
                </a:solidFill>
                <a:latin typeface="Century Gothic"/>
                <a:ea typeface="Century Gothic"/>
                <a:cs typeface="Century Gothic"/>
                <a:sym typeface="Century Gothic"/>
              </a:rPr>
              <a:t>0 </a:t>
            </a:r>
            <a:r>
              <a:rPr lang="en-US" sz="2400" baseline="30000">
                <a:latin typeface="Century Gothic" panose="020B0502020202020204" pitchFamily="34" charset="0"/>
              </a:rPr>
              <a:t>∘</a:t>
            </a:r>
            <a:r>
              <a:rPr lang="en-US" sz="2400">
                <a:latin typeface="Century Gothic" panose="020B0502020202020204" pitchFamily="34" charset="0"/>
              </a:rPr>
              <a:t>C</a:t>
            </a:r>
            <a:endParaRPr/>
          </a:p>
        </p:txBody>
      </p:sp>
      <p:cxnSp>
        <p:nvCxnSpPr>
          <p:cNvPr id="26" name="Google Shape;168;p4">
            <a:extLst>
              <a:ext uri="{FF2B5EF4-FFF2-40B4-BE49-F238E27FC236}">
                <a16:creationId xmlns:a16="http://schemas.microsoft.com/office/drawing/2014/main" id="{962FB696-10A5-4F47-A523-00B938169E06}"/>
              </a:ext>
            </a:extLst>
          </p:cNvPr>
          <p:cNvCxnSpPr>
            <a:cxnSpLocks/>
          </p:cNvCxnSpPr>
          <p:nvPr/>
        </p:nvCxnSpPr>
        <p:spPr>
          <a:xfrm>
            <a:off x="6186237" y="5307804"/>
            <a:ext cx="569912" cy="0"/>
          </a:xfrm>
          <a:prstGeom prst="straightConnector1">
            <a:avLst/>
          </a:prstGeom>
          <a:noFill/>
          <a:ln w="76200" cap="flat" cmpd="sng">
            <a:solidFill>
              <a:srgbClr val="0070C0"/>
            </a:solidFill>
            <a:prstDash val="solid"/>
            <a:miter lim="800000"/>
            <a:headEnd type="none" w="med" len="med"/>
            <a:tailEnd type="none" w="med" len="med"/>
          </a:ln>
        </p:spPr>
      </p:cxnSp>
      <p:sp>
        <p:nvSpPr>
          <p:cNvPr id="28" name="Google Shape;170;p4">
            <a:extLst>
              <a:ext uri="{FF2B5EF4-FFF2-40B4-BE49-F238E27FC236}">
                <a16:creationId xmlns:a16="http://schemas.microsoft.com/office/drawing/2014/main" id="{E0FD38E4-BE20-2345-9EF5-C8632853B200}"/>
              </a:ext>
            </a:extLst>
          </p:cNvPr>
          <p:cNvSpPr txBox="1"/>
          <p:nvPr/>
        </p:nvSpPr>
        <p:spPr>
          <a:xfrm>
            <a:off x="6972377" y="5152456"/>
            <a:ext cx="3714750" cy="400069"/>
          </a:xfrm>
          <a:prstGeom prst="rect">
            <a:avLst/>
          </a:prstGeom>
          <a:noFill/>
          <a:ln w="19050" cap="flat" cmpd="sng">
            <a:noFill/>
            <a:prstDash val="solid"/>
            <a:miter lim="800000"/>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0000"/>
              </a:buClr>
              <a:buSzPts val="2400"/>
              <a:buFont typeface="Century Gothic"/>
              <a:buNone/>
            </a:pPr>
            <a:r>
              <a:rPr lang="en-US" sz="2000" b="0" i="0" u="none">
                <a:latin typeface="Century Gothic"/>
                <a:ea typeface="Century Gothic"/>
                <a:cs typeface="Century Gothic"/>
                <a:sym typeface="Century Gothic"/>
              </a:rPr>
              <a:t>Melting point </a:t>
            </a:r>
            <a:r>
              <a:rPr lang="en-US" sz="2000">
                <a:latin typeface="Century Gothic"/>
                <a:ea typeface="Century Gothic"/>
                <a:cs typeface="Century Gothic"/>
                <a:sym typeface="Century Gothic"/>
              </a:rPr>
              <a:t>of</a:t>
            </a:r>
            <a:r>
              <a:rPr lang="en-US" sz="2000" b="0" i="0" u="none">
                <a:latin typeface="Century Gothic"/>
                <a:ea typeface="Century Gothic"/>
                <a:cs typeface="Century Gothic"/>
                <a:sym typeface="Century Gothic"/>
              </a:rPr>
              <a:t> water</a:t>
            </a:r>
            <a:endParaRPr sz="1600"/>
          </a:p>
        </p:txBody>
      </p:sp>
      <p:cxnSp>
        <p:nvCxnSpPr>
          <p:cNvPr id="30" name="Google Shape;180;p4">
            <a:extLst>
              <a:ext uri="{FF2B5EF4-FFF2-40B4-BE49-F238E27FC236}">
                <a16:creationId xmlns:a16="http://schemas.microsoft.com/office/drawing/2014/main" id="{BCE99C4F-90A5-2A4F-AE09-C15BEB5D9487}"/>
              </a:ext>
            </a:extLst>
          </p:cNvPr>
          <p:cNvCxnSpPr>
            <a:cxnSpLocks/>
          </p:cNvCxnSpPr>
          <p:nvPr/>
        </p:nvCxnSpPr>
        <p:spPr>
          <a:xfrm>
            <a:off x="7547375" y="-291830"/>
            <a:ext cx="8272" cy="5467985"/>
          </a:xfrm>
          <a:prstGeom prst="straightConnector1">
            <a:avLst/>
          </a:prstGeom>
          <a:noFill/>
          <a:ln w="76200" cap="flat" cmpd="sng">
            <a:solidFill>
              <a:schemeClr val="dk1"/>
            </a:solidFill>
            <a:prstDash val="solid"/>
            <a:miter lim="800000"/>
            <a:headEnd type="triangle" w="med" len="med"/>
            <a:tailEnd type="triangle" w="med" len="med"/>
          </a:ln>
        </p:spPr>
      </p:cxnSp>
      <p:sp>
        <p:nvSpPr>
          <p:cNvPr id="32" name="Google Shape;181;p4">
            <a:extLst>
              <a:ext uri="{FF2B5EF4-FFF2-40B4-BE49-F238E27FC236}">
                <a16:creationId xmlns:a16="http://schemas.microsoft.com/office/drawing/2014/main" id="{A68E6483-0EEB-1D49-B273-100ECDB6477D}"/>
              </a:ext>
            </a:extLst>
          </p:cNvPr>
          <p:cNvSpPr txBox="1"/>
          <p:nvPr/>
        </p:nvSpPr>
        <p:spPr>
          <a:xfrm>
            <a:off x="7758306" y="2909948"/>
            <a:ext cx="2083051" cy="461624"/>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Century Gothic"/>
              <a:buNone/>
            </a:pPr>
            <a:r>
              <a:rPr lang="en-US" sz="2400" b="1" i="0" u="none">
                <a:solidFill>
                  <a:schemeClr val="dk1"/>
                </a:solidFill>
                <a:latin typeface="Century Gothic"/>
                <a:ea typeface="Century Gothic"/>
                <a:cs typeface="Century Gothic"/>
                <a:sym typeface="Century Gothic"/>
              </a:rPr>
              <a:t>Liquid</a:t>
            </a:r>
            <a:r>
              <a:rPr lang="en-US" sz="2400" b="0" i="0" u="none">
                <a:solidFill>
                  <a:schemeClr val="dk1"/>
                </a:solidFill>
                <a:latin typeface="Century Gothic"/>
                <a:ea typeface="Century Gothic"/>
                <a:cs typeface="Century Gothic"/>
                <a:sym typeface="Century Gothic"/>
              </a:rPr>
              <a:t> water</a:t>
            </a:r>
            <a:endParaRPr sz="1600"/>
          </a:p>
        </p:txBody>
      </p:sp>
      <p:cxnSp>
        <p:nvCxnSpPr>
          <p:cNvPr id="35" name="Google Shape;180;p4">
            <a:extLst>
              <a:ext uri="{FF2B5EF4-FFF2-40B4-BE49-F238E27FC236}">
                <a16:creationId xmlns:a16="http://schemas.microsoft.com/office/drawing/2014/main" id="{A4D6F9C6-4E4F-344C-803B-F192A40AC23D}"/>
              </a:ext>
            </a:extLst>
          </p:cNvPr>
          <p:cNvCxnSpPr>
            <a:cxnSpLocks/>
          </p:cNvCxnSpPr>
          <p:nvPr/>
        </p:nvCxnSpPr>
        <p:spPr>
          <a:xfrm>
            <a:off x="7555647" y="5575700"/>
            <a:ext cx="1" cy="3419082"/>
          </a:xfrm>
          <a:prstGeom prst="straightConnector1">
            <a:avLst/>
          </a:prstGeom>
          <a:noFill/>
          <a:ln w="76200" cap="flat" cmpd="sng">
            <a:solidFill>
              <a:schemeClr val="dk1"/>
            </a:solidFill>
            <a:prstDash val="solid"/>
            <a:miter lim="800000"/>
            <a:headEnd type="triangle" w="med" len="med"/>
            <a:tailEnd type="triangle" w="med" len="med"/>
          </a:ln>
        </p:spPr>
      </p:cxnSp>
      <p:sp>
        <p:nvSpPr>
          <p:cNvPr id="36" name="Google Shape;181;p4">
            <a:extLst>
              <a:ext uri="{FF2B5EF4-FFF2-40B4-BE49-F238E27FC236}">
                <a16:creationId xmlns:a16="http://schemas.microsoft.com/office/drawing/2014/main" id="{3B5348E4-1653-0D4C-B55A-7F974ED4C9E4}"/>
              </a:ext>
            </a:extLst>
          </p:cNvPr>
          <p:cNvSpPr txBox="1"/>
          <p:nvPr/>
        </p:nvSpPr>
        <p:spPr>
          <a:xfrm>
            <a:off x="7827101" y="6000878"/>
            <a:ext cx="2640263" cy="461624"/>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dk1"/>
              </a:buClr>
              <a:buSzPts val="2800"/>
              <a:buFont typeface="Century Gothic"/>
              <a:buNone/>
            </a:pPr>
            <a:r>
              <a:rPr lang="en-US" sz="2400" b="1" i="0" u="none">
                <a:solidFill>
                  <a:schemeClr val="dk1"/>
                </a:solidFill>
                <a:latin typeface="Century Gothic"/>
                <a:ea typeface="Century Gothic"/>
                <a:cs typeface="Century Gothic"/>
                <a:sym typeface="Century Gothic"/>
              </a:rPr>
              <a:t>Solid</a:t>
            </a:r>
            <a:r>
              <a:rPr lang="en-US" sz="2400" b="0" i="0" u="none">
                <a:solidFill>
                  <a:schemeClr val="dk1"/>
                </a:solidFill>
                <a:latin typeface="Century Gothic"/>
                <a:ea typeface="Century Gothic"/>
                <a:cs typeface="Century Gothic"/>
                <a:sym typeface="Century Gothic"/>
              </a:rPr>
              <a:t> water (ice)</a:t>
            </a:r>
            <a:endParaRPr sz="1600"/>
          </a:p>
        </p:txBody>
      </p:sp>
      <p:sp>
        <p:nvSpPr>
          <p:cNvPr id="37" name="Google Shape;122;p3">
            <a:extLst>
              <a:ext uri="{FF2B5EF4-FFF2-40B4-BE49-F238E27FC236}">
                <a16:creationId xmlns:a16="http://schemas.microsoft.com/office/drawing/2014/main" id="{9952C9B5-6A63-304A-BBBF-098167778024}"/>
              </a:ext>
            </a:extLst>
          </p:cNvPr>
          <p:cNvSpPr txBox="1"/>
          <p:nvPr/>
        </p:nvSpPr>
        <p:spPr>
          <a:xfrm>
            <a:off x="194405" y="3141472"/>
            <a:ext cx="4778981" cy="461624"/>
          </a:xfrm>
          <a:prstGeom prst="rect">
            <a:avLst/>
          </a:prstGeom>
          <a:noFill/>
          <a:ln>
            <a:noFill/>
          </a:ln>
        </p:spPr>
        <p:txBody>
          <a:bodyPr spcFirstLastPara="1" wrap="square" lIns="91425" tIns="45700" rIns="91425" bIns="45700" anchor="t" anchorCtr="0">
            <a:spAutoFit/>
          </a:bodyPr>
          <a:lstStyle/>
          <a:p>
            <a:pPr lvl="0">
              <a:buClr>
                <a:schemeClr val="dk1"/>
              </a:buClr>
              <a:buSzPts val="2400"/>
            </a:pPr>
            <a:r>
              <a:rPr lang="en-US" sz="2400" b="0" i="0" u="none">
                <a:solidFill>
                  <a:schemeClr val="dk1"/>
                </a:solidFill>
                <a:latin typeface="Century Gothic"/>
                <a:ea typeface="Century Gothic"/>
                <a:cs typeface="Century Gothic"/>
                <a:sym typeface="Century Gothic"/>
              </a:rPr>
              <a:t>1. What state is water at </a:t>
            </a:r>
            <a:r>
              <a:rPr lang="en-US" sz="2400" b="1" i="0" u="none">
                <a:solidFill>
                  <a:schemeClr val="dk1"/>
                </a:solidFill>
                <a:latin typeface="Century Gothic"/>
                <a:ea typeface="Century Gothic"/>
                <a:cs typeface="Century Gothic"/>
                <a:sym typeface="Century Gothic"/>
              </a:rPr>
              <a:t>65 </a:t>
            </a:r>
            <a:r>
              <a:rPr lang="en-US" sz="2400" b="1" baseline="30000">
                <a:latin typeface="Century Gothic" panose="020B0502020202020204" pitchFamily="34" charset="0"/>
              </a:rPr>
              <a:t>∘</a:t>
            </a:r>
            <a:r>
              <a:rPr lang="en-US" sz="2400" b="1">
                <a:latin typeface="Century Gothic" panose="020B0502020202020204" pitchFamily="34" charset="0"/>
              </a:rPr>
              <a:t>C</a:t>
            </a:r>
            <a:r>
              <a:rPr lang="en-US" sz="2400">
                <a:solidFill>
                  <a:schemeClr val="dk1"/>
                </a:solidFill>
                <a:latin typeface="Century Gothic"/>
                <a:sym typeface="Century Gothic"/>
              </a:rPr>
              <a:t>?</a:t>
            </a:r>
            <a:endParaRPr/>
          </a:p>
        </p:txBody>
      </p:sp>
      <p:sp>
        <p:nvSpPr>
          <p:cNvPr id="38" name="Google Shape;122;p3">
            <a:extLst>
              <a:ext uri="{FF2B5EF4-FFF2-40B4-BE49-F238E27FC236}">
                <a16:creationId xmlns:a16="http://schemas.microsoft.com/office/drawing/2014/main" id="{527AB0B0-E5F2-BC4E-BF4A-DC097A8C6910}"/>
              </a:ext>
            </a:extLst>
          </p:cNvPr>
          <p:cNvSpPr txBox="1"/>
          <p:nvPr/>
        </p:nvSpPr>
        <p:spPr>
          <a:xfrm>
            <a:off x="168229" y="4193920"/>
            <a:ext cx="5191901" cy="461624"/>
          </a:xfrm>
          <a:prstGeom prst="rect">
            <a:avLst/>
          </a:prstGeom>
          <a:noFill/>
          <a:ln>
            <a:noFill/>
          </a:ln>
        </p:spPr>
        <p:txBody>
          <a:bodyPr spcFirstLastPara="1" wrap="square" lIns="91425" tIns="45700" rIns="91425" bIns="45700" anchor="t" anchorCtr="0">
            <a:spAutoFit/>
          </a:bodyPr>
          <a:lstStyle/>
          <a:p>
            <a:pPr lvl="0">
              <a:buClr>
                <a:schemeClr val="dk1"/>
              </a:buClr>
              <a:buSzPts val="2400"/>
            </a:pPr>
            <a:r>
              <a:rPr lang="en-US" sz="2400">
                <a:solidFill>
                  <a:schemeClr val="dk1"/>
                </a:solidFill>
                <a:latin typeface="Century Gothic"/>
                <a:ea typeface="Century Gothic"/>
                <a:cs typeface="Century Gothic"/>
                <a:sym typeface="Century Gothic"/>
              </a:rPr>
              <a:t>2</a:t>
            </a:r>
            <a:r>
              <a:rPr lang="en-US" sz="2400" b="0" i="0" u="none">
                <a:solidFill>
                  <a:schemeClr val="dk1"/>
                </a:solidFill>
                <a:latin typeface="Century Gothic"/>
                <a:ea typeface="Century Gothic"/>
                <a:cs typeface="Century Gothic"/>
                <a:sym typeface="Century Gothic"/>
              </a:rPr>
              <a:t>. What state is water at </a:t>
            </a:r>
            <a:r>
              <a:rPr lang="en-US" sz="2400" b="1" i="0" u="none">
                <a:solidFill>
                  <a:schemeClr val="dk1"/>
                </a:solidFill>
                <a:latin typeface="Century Gothic"/>
                <a:ea typeface="Century Gothic"/>
                <a:cs typeface="Century Gothic"/>
                <a:sym typeface="Century Gothic"/>
              </a:rPr>
              <a:t>-10 </a:t>
            </a:r>
            <a:r>
              <a:rPr lang="en-US" sz="2400" b="1" baseline="30000">
                <a:latin typeface="Century Gothic" panose="020B0502020202020204" pitchFamily="34" charset="0"/>
              </a:rPr>
              <a:t>∘</a:t>
            </a:r>
            <a:r>
              <a:rPr lang="en-US" sz="2400" b="1">
                <a:latin typeface="Century Gothic" panose="020B0502020202020204" pitchFamily="34" charset="0"/>
              </a:rPr>
              <a:t>C</a:t>
            </a:r>
            <a:r>
              <a:rPr lang="en-US" sz="2400">
                <a:solidFill>
                  <a:schemeClr val="dk1"/>
                </a:solidFill>
                <a:latin typeface="Century Gothic"/>
                <a:sym typeface="Century Gothic"/>
              </a:rPr>
              <a:t>?</a:t>
            </a:r>
            <a:endParaRPr/>
          </a:p>
        </p:txBody>
      </p:sp>
      <p:sp>
        <p:nvSpPr>
          <p:cNvPr id="39" name="Google Shape;122;p3">
            <a:extLst>
              <a:ext uri="{FF2B5EF4-FFF2-40B4-BE49-F238E27FC236}">
                <a16:creationId xmlns:a16="http://schemas.microsoft.com/office/drawing/2014/main" id="{753A8728-8419-E549-8CA3-CE2E7C7EC97A}"/>
              </a:ext>
            </a:extLst>
          </p:cNvPr>
          <p:cNvSpPr txBox="1"/>
          <p:nvPr/>
        </p:nvSpPr>
        <p:spPr>
          <a:xfrm>
            <a:off x="211336" y="5317486"/>
            <a:ext cx="4582664" cy="461624"/>
          </a:xfrm>
          <a:prstGeom prst="rect">
            <a:avLst/>
          </a:prstGeom>
          <a:noFill/>
          <a:ln>
            <a:noFill/>
          </a:ln>
        </p:spPr>
        <p:txBody>
          <a:bodyPr spcFirstLastPara="1" wrap="square" lIns="91425" tIns="45700" rIns="91425" bIns="45700" anchor="t" anchorCtr="0">
            <a:spAutoFit/>
          </a:bodyPr>
          <a:lstStyle/>
          <a:p>
            <a:pPr lvl="0">
              <a:buClr>
                <a:schemeClr val="dk1"/>
              </a:buClr>
              <a:buSzPts val="2400"/>
            </a:pPr>
            <a:r>
              <a:rPr lang="en-US" sz="2400" b="0" i="0" u="none">
                <a:solidFill>
                  <a:schemeClr val="dk1"/>
                </a:solidFill>
                <a:latin typeface="Century Gothic"/>
                <a:ea typeface="Century Gothic"/>
                <a:cs typeface="Century Gothic"/>
                <a:sym typeface="Century Gothic"/>
              </a:rPr>
              <a:t>3. What state is water at </a:t>
            </a:r>
            <a:r>
              <a:rPr lang="en-US" sz="2400" b="1">
                <a:solidFill>
                  <a:schemeClr val="dk1"/>
                </a:solidFill>
                <a:latin typeface="Century Gothic"/>
                <a:ea typeface="Century Gothic"/>
                <a:cs typeface="Century Gothic"/>
                <a:sym typeface="Century Gothic"/>
              </a:rPr>
              <a:t>1</a:t>
            </a:r>
            <a:r>
              <a:rPr lang="en-US" sz="2400" b="1" i="0" u="none">
                <a:solidFill>
                  <a:schemeClr val="dk1"/>
                </a:solidFill>
                <a:latin typeface="Century Gothic"/>
                <a:ea typeface="Century Gothic"/>
                <a:cs typeface="Century Gothic"/>
                <a:sym typeface="Century Gothic"/>
              </a:rPr>
              <a:t> </a:t>
            </a:r>
            <a:r>
              <a:rPr lang="en-US" sz="2400" b="1" baseline="30000">
                <a:latin typeface="Century Gothic" panose="020B0502020202020204" pitchFamily="34" charset="0"/>
              </a:rPr>
              <a:t>∘</a:t>
            </a:r>
            <a:r>
              <a:rPr lang="en-US" sz="2400" b="1">
                <a:latin typeface="Century Gothic" panose="020B0502020202020204" pitchFamily="34" charset="0"/>
              </a:rPr>
              <a:t>C</a:t>
            </a:r>
            <a:r>
              <a:rPr lang="en-US" sz="2400">
                <a:solidFill>
                  <a:schemeClr val="dk1"/>
                </a:solidFill>
                <a:latin typeface="Century Gothic"/>
                <a:sym typeface="Century Gothic"/>
              </a:rPr>
              <a:t>?</a:t>
            </a:r>
            <a:endParaRPr/>
          </a:p>
        </p:txBody>
      </p:sp>
      <p:sp>
        <p:nvSpPr>
          <p:cNvPr id="40" name="TextBox 39">
            <a:extLst>
              <a:ext uri="{FF2B5EF4-FFF2-40B4-BE49-F238E27FC236}">
                <a16:creationId xmlns:a16="http://schemas.microsoft.com/office/drawing/2014/main" id="{19FF50D4-9D98-9D48-8FA5-1157E91EE308}"/>
              </a:ext>
            </a:extLst>
          </p:cNvPr>
          <p:cNvSpPr txBox="1"/>
          <p:nvPr/>
        </p:nvSpPr>
        <p:spPr>
          <a:xfrm>
            <a:off x="637757" y="3506306"/>
            <a:ext cx="1058303" cy="461665"/>
          </a:xfrm>
          <a:prstGeom prst="rect">
            <a:avLst/>
          </a:prstGeom>
          <a:noFill/>
        </p:spPr>
        <p:txBody>
          <a:bodyPr wrap="none" rtlCol="0">
            <a:spAutoFit/>
          </a:bodyPr>
          <a:lstStyle/>
          <a:p>
            <a:r>
              <a:rPr lang="en-US" sz="2400" b="1" dirty="0">
                <a:solidFill>
                  <a:schemeClr val="accent1"/>
                </a:solidFill>
                <a:latin typeface="Century Gothic" panose="020B0502020202020204" pitchFamily="34" charset="0"/>
              </a:rPr>
              <a:t>Liquid</a:t>
            </a:r>
          </a:p>
        </p:txBody>
      </p:sp>
      <p:sp>
        <p:nvSpPr>
          <p:cNvPr id="41" name="TextBox 40">
            <a:extLst>
              <a:ext uri="{FF2B5EF4-FFF2-40B4-BE49-F238E27FC236}">
                <a16:creationId xmlns:a16="http://schemas.microsoft.com/office/drawing/2014/main" id="{3B3BC16A-C166-BF42-B206-A99EC2869470}"/>
              </a:ext>
            </a:extLst>
          </p:cNvPr>
          <p:cNvSpPr txBox="1"/>
          <p:nvPr/>
        </p:nvSpPr>
        <p:spPr>
          <a:xfrm>
            <a:off x="637757" y="4632628"/>
            <a:ext cx="893193"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Solid</a:t>
            </a:r>
          </a:p>
        </p:txBody>
      </p:sp>
      <p:sp>
        <p:nvSpPr>
          <p:cNvPr id="42" name="TextBox 41">
            <a:extLst>
              <a:ext uri="{FF2B5EF4-FFF2-40B4-BE49-F238E27FC236}">
                <a16:creationId xmlns:a16="http://schemas.microsoft.com/office/drawing/2014/main" id="{134037D7-E5D7-284E-BE28-4FF6302D884D}"/>
              </a:ext>
            </a:extLst>
          </p:cNvPr>
          <p:cNvSpPr txBox="1"/>
          <p:nvPr/>
        </p:nvSpPr>
        <p:spPr>
          <a:xfrm>
            <a:off x="673350" y="5796999"/>
            <a:ext cx="1058303"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Liquid</a:t>
            </a:r>
          </a:p>
        </p:txBody>
      </p:sp>
      <p:grpSp>
        <p:nvGrpSpPr>
          <p:cNvPr id="46" name="Group 45">
            <a:extLst>
              <a:ext uri="{FF2B5EF4-FFF2-40B4-BE49-F238E27FC236}">
                <a16:creationId xmlns:a16="http://schemas.microsoft.com/office/drawing/2014/main" id="{9D94FCD9-B8E3-354A-9285-CEB4F4DEE90F}"/>
              </a:ext>
            </a:extLst>
          </p:cNvPr>
          <p:cNvGrpSpPr/>
          <p:nvPr/>
        </p:nvGrpSpPr>
        <p:grpSpPr>
          <a:xfrm>
            <a:off x="10532721" y="2711203"/>
            <a:ext cx="822548" cy="814765"/>
            <a:chOff x="4300364" y="999800"/>
            <a:chExt cx="2830999" cy="2767528"/>
          </a:xfrm>
        </p:grpSpPr>
        <p:sp>
          <p:nvSpPr>
            <p:cNvPr id="47" name="Rectangle 46">
              <a:extLst>
                <a:ext uri="{FF2B5EF4-FFF2-40B4-BE49-F238E27FC236}">
                  <a16:creationId xmlns:a16="http://schemas.microsoft.com/office/drawing/2014/main" id="{D4145981-9A0C-7648-9818-8798942FD188}"/>
                </a:ext>
              </a:extLst>
            </p:cNvPr>
            <p:cNvSpPr/>
            <p:nvPr/>
          </p:nvSpPr>
          <p:spPr>
            <a:xfrm>
              <a:off x="4300364" y="999800"/>
              <a:ext cx="2830999" cy="27675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8" name="Group 47">
              <a:extLst>
                <a:ext uri="{FF2B5EF4-FFF2-40B4-BE49-F238E27FC236}">
                  <a16:creationId xmlns:a16="http://schemas.microsoft.com/office/drawing/2014/main" id="{426298D7-239F-804B-9FB9-490DC820AAD0}"/>
                </a:ext>
              </a:extLst>
            </p:cNvPr>
            <p:cNvGrpSpPr/>
            <p:nvPr/>
          </p:nvGrpSpPr>
          <p:grpSpPr>
            <a:xfrm>
              <a:off x="4315857" y="1777916"/>
              <a:ext cx="2785220" cy="1975165"/>
              <a:chOff x="4315857" y="1777916"/>
              <a:chExt cx="2785220" cy="1975165"/>
            </a:xfrm>
          </p:grpSpPr>
          <p:sp>
            <p:nvSpPr>
              <p:cNvPr id="49" name="Oval 48">
                <a:extLst>
                  <a:ext uri="{FF2B5EF4-FFF2-40B4-BE49-F238E27FC236}">
                    <a16:creationId xmlns:a16="http://schemas.microsoft.com/office/drawing/2014/main" id="{068D1C5B-911C-D445-93E9-859B6CDAC994}"/>
                  </a:ext>
                </a:extLst>
              </p:cNvPr>
              <p:cNvSpPr/>
              <p:nvPr/>
            </p:nvSpPr>
            <p:spPr>
              <a:xfrm>
                <a:off x="4931352"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A603D72C-94ED-0442-97BC-E9C91938971F}"/>
                  </a:ext>
                </a:extLst>
              </p:cNvPr>
              <p:cNvSpPr/>
              <p:nvPr/>
            </p:nvSpPr>
            <p:spPr>
              <a:xfrm>
                <a:off x="6147232" y="3222087"/>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6CBD69C7-249B-2844-845C-295633899ACE}"/>
                  </a:ext>
                </a:extLst>
              </p:cNvPr>
              <p:cNvSpPr/>
              <p:nvPr/>
            </p:nvSpPr>
            <p:spPr>
              <a:xfrm>
                <a:off x="4315857" y="3169545"/>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8965C267-1BB2-8B47-9EF6-41C479672DA5}"/>
                  </a:ext>
                </a:extLst>
              </p:cNvPr>
              <p:cNvSpPr/>
              <p:nvPr/>
            </p:nvSpPr>
            <p:spPr>
              <a:xfrm>
                <a:off x="5546847" y="3102756"/>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774F583D-FF43-234A-8EAE-BD59835DAA73}"/>
                  </a:ext>
                </a:extLst>
              </p:cNvPr>
              <p:cNvSpPr/>
              <p:nvPr/>
            </p:nvSpPr>
            <p:spPr>
              <a:xfrm>
                <a:off x="6485582" y="2739540"/>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15581AD3-58CA-2B4E-ABF0-45AFE8E35C2C}"/>
                  </a:ext>
                </a:extLst>
              </p:cNvPr>
              <p:cNvSpPr/>
              <p:nvPr/>
            </p:nvSpPr>
            <p:spPr>
              <a:xfrm>
                <a:off x="5867861" y="26385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36346306-B34F-8840-9E3F-7462F681AC49}"/>
                  </a:ext>
                </a:extLst>
              </p:cNvPr>
              <p:cNvSpPr/>
              <p:nvPr/>
            </p:nvSpPr>
            <p:spPr>
              <a:xfrm>
                <a:off x="5193325" y="266670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3630DD5A-53FF-AA4E-93AD-E530739D8B5A}"/>
                  </a:ext>
                </a:extLst>
              </p:cNvPr>
              <p:cNvSpPr/>
              <p:nvPr/>
            </p:nvSpPr>
            <p:spPr>
              <a:xfrm>
                <a:off x="4570190" y="265540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271D1C46-3B9A-BF4F-9F53-53DE6984455D}"/>
                  </a:ext>
                </a:extLst>
              </p:cNvPr>
              <p:cNvSpPr/>
              <p:nvPr/>
            </p:nvSpPr>
            <p:spPr>
              <a:xfrm>
                <a:off x="6300338" y="222178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36EDC215-1C04-054F-92BF-1154F14E30BF}"/>
                  </a:ext>
                </a:extLst>
              </p:cNvPr>
              <p:cNvSpPr/>
              <p:nvPr/>
            </p:nvSpPr>
            <p:spPr>
              <a:xfrm>
                <a:off x="5519545" y="2205655"/>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62403A66-AF34-744A-B9C4-19C1A60F975D}"/>
                  </a:ext>
                </a:extLst>
              </p:cNvPr>
              <p:cNvSpPr/>
              <p:nvPr/>
            </p:nvSpPr>
            <p:spPr>
              <a:xfrm>
                <a:off x="4324063" y="216589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272B9BD0-3764-DC4F-B527-54E02F1B1186}"/>
                  </a:ext>
                </a:extLst>
              </p:cNvPr>
              <p:cNvSpPr/>
              <p:nvPr/>
            </p:nvSpPr>
            <p:spPr>
              <a:xfrm>
                <a:off x="5912460" y="1777916"/>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8E6F7B5C-2BDF-5248-B051-3429B44C3724}"/>
                  </a:ext>
                </a:extLst>
              </p:cNvPr>
              <p:cNvSpPr/>
              <p:nvPr/>
            </p:nvSpPr>
            <p:spPr>
              <a:xfrm>
                <a:off x="4920560" y="200598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62" name="Group 61">
            <a:extLst>
              <a:ext uri="{FF2B5EF4-FFF2-40B4-BE49-F238E27FC236}">
                <a16:creationId xmlns:a16="http://schemas.microsoft.com/office/drawing/2014/main" id="{0B329DEA-932A-364F-AB5E-9291CDFB32AF}"/>
              </a:ext>
            </a:extLst>
          </p:cNvPr>
          <p:cNvGrpSpPr/>
          <p:nvPr/>
        </p:nvGrpSpPr>
        <p:grpSpPr>
          <a:xfrm>
            <a:off x="10571758" y="5805780"/>
            <a:ext cx="833441" cy="851820"/>
            <a:chOff x="602205" y="999800"/>
            <a:chExt cx="2830999" cy="2767528"/>
          </a:xfrm>
        </p:grpSpPr>
        <p:sp>
          <p:nvSpPr>
            <p:cNvPr id="63" name="Rectangle 62">
              <a:extLst>
                <a:ext uri="{FF2B5EF4-FFF2-40B4-BE49-F238E27FC236}">
                  <a16:creationId xmlns:a16="http://schemas.microsoft.com/office/drawing/2014/main" id="{7F90A7AB-BD16-6747-9A42-FD32D714CACF}"/>
                </a:ext>
              </a:extLst>
            </p:cNvPr>
            <p:cNvSpPr/>
            <p:nvPr/>
          </p:nvSpPr>
          <p:spPr>
            <a:xfrm>
              <a:off x="602205" y="999800"/>
              <a:ext cx="2830999" cy="27675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D312E89A-C3C7-C340-B8D6-E68B66F1952B}"/>
                </a:ext>
              </a:extLst>
            </p:cNvPr>
            <p:cNvSpPr/>
            <p:nvPr/>
          </p:nvSpPr>
          <p:spPr>
            <a:xfrm>
              <a:off x="916539" y="273664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54FFDB25-4D4C-D744-88CE-5E7730EE1DE3}"/>
                </a:ext>
              </a:extLst>
            </p:cNvPr>
            <p:cNvSpPr/>
            <p:nvPr/>
          </p:nvSpPr>
          <p:spPr>
            <a:xfrm>
              <a:off x="1233193"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834428A6-BC34-E448-8EF8-0AC6E3FD6CBF}"/>
                </a:ext>
              </a:extLst>
            </p:cNvPr>
            <p:cNvSpPr/>
            <p:nvPr/>
          </p:nvSpPr>
          <p:spPr>
            <a:xfrm>
              <a:off x="605506" y="320612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D682E30A-884A-2741-A9F7-1725B5A83EE0}"/>
                </a:ext>
              </a:extLst>
            </p:cNvPr>
            <p:cNvSpPr/>
            <p:nvPr/>
          </p:nvSpPr>
          <p:spPr>
            <a:xfrm>
              <a:off x="1871437"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95754499-EC39-A248-8EB7-494F715582DB}"/>
                </a:ext>
              </a:extLst>
            </p:cNvPr>
            <p:cNvSpPr/>
            <p:nvPr/>
          </p:nvSpPr>
          <p:spPr>
            <a:xfrm>
              <a:off x="2504745"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E12F9C9C-7ADF-4E4F-B334-07D4CCC4CD86}"/>
                </a:ext>
              </a:extLst>
            </p:cNvPr>
            <p:cNvSpPr/>
            <p:nvPr/>
          </p:nvSpPr>
          <p:spPr>
            <a:xfrm>
              <a:off x="1545394" y="2752782"/>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B17672DE-1CE2-6E4B-B1AE-DAE579DBF0F2}"/>
                </a:ext>
              </a:extLst>
            </p:cNvPr>
            <p:cNvSpPr/>
            <p:nvPr/>
          </p:nvSpPr>
          <p:spPr>
            <a:xfrm>
              <a:off x="2177860" y="2752782"/>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659FA950-D4E2-5C42-B8CD-135D043013E3}"/>
                </a:ext>
              </a:extLst>
            </p:cNvPr>
            <p:cNvSpPr/>
            <p:nvPr/>
          </p:nvSpPr>
          <p:spPr>
            <a:xfrm>
              <a:off x="2785540" y="272906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B2B73547-0EE6-1549-AB35-20BF097333AD}"/>
                </a:ext>
              </a:extLst>
            </p:cNvPr>
            <p:cNvSpPr/>
            <p:nvPr/>
          </p:nvSpPr>
          <p:spPr>
            <a:xfrm>
              <a:off x="911707" y="1805587"/>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3872B8A2-1924-DC43-A5FD-36F00F9BF4D3}"/>
                </a:ext>
              </a:extLst>
            </p:cNvPr>
            <p:cNvSpPr/>
            <p:nvPr/>
          </p:nvSpPr>
          <p:spPr>
            <a:xfrm>
              <a:off x="1228361" y="22872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6B3E0895-12C2-FF49-A36C-8A78751C8C1D}"/>
                </a:ext>
              </a:extLst>
            </p:cNvPr>
            <p:cNvSpPr/>
            <p:nvPr/>
          </p:nvSpPr>
          <p:spPr>
            <a:xfrm>
              <a:off x="620552" y="227505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E215EA3B-363C-314E-8940-C6821B2E9BB2}"/>
                </a:ext>
              </a:extLst>
            </p:cNvPr>
            <p:cNvSpPr/>
            <p:nvPr/>
          </p:nvSpPr>
          <p:spPr>
            <a:xfrm>
              <a:off x="1866605" y="22872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656AEA4E-0241-F940-960C-D19CACC2107D}"/>
                </a:ext>
              </a:extLst>
            </p:cNvPr>
            <p:cNvSpPr/>
            <p:nvPr/>
          </p:nvSpPr>
          <p:spPr>
            <a:xfrm>
              <a:off x="2499913" y="22872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111E21AE-542B-D748-8C39-C7E788AA827D}"/>
                </a:ext>
              </a:extLst>
            </p:cNvPr>
            <p:cNvSpPr/>
            <p:nvPr/>
          </p:nvSpPr>
          <p:spPr>
            <a:xfrm>
              <a:off x="1540562" y="1821720"/>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6714DF59-AAA3-6746-86B8-FC6692C52349}"/>
                </a:ext>
              </a:extLst>
            </p:cNvPr>
            <p:cNvSpPr/>
            <p:nvPr/>
          </p:nvSpPr>
          <p:spPr>
            <a:xfrm>
              <a:off x="2173028" y="1821720"/>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DA539A3E-ABC5-CA4F-8D32-0755F0A039C1}"/>
                </a:ext>
              </a:extLst>
            </p:cNvPr>
            <p:cNvSpPr/>
            <p:nvPr/>
          </p:nvSpPr>
          <p:spPr>
            <a:xfrm>
              <a:off x="2780708" y="179799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7" name="Title 4">
            <a:extLst>
              <a:ext uri="{FF2B5EF4-FFF2-40B4-BE49-F238E27FC236}">
                <a16:creationId xmlns:a16="http://schemas.microsoft.com/office/drawing/2014/main" id="{D2925451-D504-DB46-A0FD-E2F62DA33449}"/>
              </a:ext>
            </a:extLst>
          </p:cNvPr>
          <p:cNvSpPr>
            <a:spLocks noGrp="1"/>
          </p:cNvSpPr>
          <p:nvPr>
            <p:ph type="title"/>
          </p:nvPr>
        </p:nvSpPr>
        <p:spPr>
          <a:xfrm>
            <a:off x="383104" y="38833"/>
            <a:ext cx="10620000" cy="720000"/>
          </a:xfrm>
        </p:spPr>
        <p:txBody>
          <a:bodyPr>
            <a:normAutofit/>
          </a:bodyPr>
          <a:lstStyle/>
          <a:p>
            <a:r>
              <a:rPr lang="en-GB" dirty="0">
                <a:latin typeface="Century Gothic" panose="020B0502020202020204" pitchFamily="34" charset="0"/>
              </a:rPr>
              <a:t>Melting and Boiling Points</a:t>
            </a:r>
          </a:p>
        </p:txBody>
      </p:sp>
      <p:sp>
        <p:nvSpPr>
          <p:cNvPr id="19" name="Rectangle 18">
            <a:extLst>
              <a:ext uri="{FF2B5EF4-FFF2-40B4-BE49-F238E27FC236}">
                <a16:creationId xmlns:a16="http://schemas.microsoft.com/office/drawing/2014/main" id="{5B6EEA7C-3896-D241-B7FC-8240A9E05E44}"/>
              </a:ext>
            </a:extLst>
          </p:cNvPr>
          <p:cNvSpPr/>
          <p:nvPr/>
        </p:nvSpPr>
        <p:spPr>
          <a:xfrm>
            <a:off x="7781104" y="198814"/>
            <a:ext cx="3550284" cy="1569660"/>
          </a:xfrm>
          <a:prstGeom prst="rect">
            <a:avLst/>
          </a:prstGeom>
          <a:solidFill>
            <a:schemeClr val="accent1">
              <a:lumMod val="20000"/>
              <a:lumOff val="80000"/>
            </a:schemeClr>
          </a:solidFill>
        </p:spPr>
        <p:txBody>
          <a:bodyPr wrap="square">
            <a:spAutoFit/>
          </a:bodyPr>
          <a:lstStyle/>
          <a:p>
            <a:r>
              <a:rPr lang="en-GB" sz="2400" dirty="0">
                <a:latin typeface="Century Gothic" charset="0"/>
                <a:ea typeface="Century Gothic" charset="0"/>
                <a:cs typeface="Century Gothic" charset="0"/>
              </a:rPr>
              <a:t>The </a:t>
            </a:r>
            <a:r>
              <a:rPr lang="en-GB" sz="2400" b="1" dirty="0">
                <a:latin typeface="Century Gothic" charset="0"/>
                <a:ea typeface="Century Gothic" charset="0"/>
                <a:cs typeface="Century Gothic" charset="0"/>
              </a:rPr>
              <a:t>melting point </a:t>
            </a:r>
            <a:r>
              <a:rPr lang="en-GB" sz="2400" dirty="0">
                <a:latin typeface="Century Gothic" charset="0"/>
                <a:ea typeface="Century Gothic" charset="0"/>
                <a:cs typeface="Century Gothic" charset="0"/>
              </a:rPr>
              <a:t>is the temperature at which</a:t>
            </a:r>
            <a:r>
              <a:rPr lang="is-IS" sz="2400" dirty="0">
                <a:latin typeface="Century Gothic" charset="0"/>
                <a:ea typeface="Century Gothic" charset="0"/>
                <a:cs typeface="Century Gothic" charset="0"/>
              </a:rPr>
              <a:t> a solid changes state into a liquid.</a:t>
            </a:r>
          </a:p>
        </p:txBody>
      </p:sp>
      <p:sp>
        <p:nvSpPr>
          <p:cNvPr id="2" name="TextBox 1">
            <a:extLst>
              <a:ext uri="{FF2B5EF4-FFF2-40B4-BE49-F238E27FC236}">
                <a16:creationId xmlns:a16="http://schemas.microsoft.com/office/drawing/2014/main" id="{F871BD52-EE0B-2189-D779-23912A3E86E2}"/>
              </a:ext>
            </a:extLst>
          </p:cNvPr>
          <p:cNvSpPr txBox="1"/>
          <p:nvPr/>
        </p:nvSpPr>
        <p:spPr>
          <a:xfrm>
            <a:off x="268940" y="1039906"/>
            <a:ext cx="4428566" cy="1200329"/>
          </a:xfrm>
          <a:prstGeom prst="rect">
            <a:avLst/>
          </a:prstGeom>
          <a:noFill/>
        </p:spPr>
        <p:txBody>
          <a:bodyPr wrap="square" rtlCol="0">
            <a:spAutoFit/>
          </a:bodyPr>
          <a:lstStyle/>
          <a:p>
            <a:r>
              <a:rPr lang="en-GB" sz="2400" dirty="0"/>
              <a:t>Why are some substances liquid at room temperature but others are solid?</a:t>
            </a:r>
          </a:p>
        </p:txBody>
      </p:sp>
    </p:spTree>
    <p:extLst>
      <p:ext uri="{BB962C8B-B14F-4D97-AF65-F5344CB8AC3E}">
        <p14:creationId xmlns:p14="http://schemas.microsoft.com/office/powerpoint/2010/main" val="1899876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fade">
                                      <p:cBhvr>
                                        <p:cTn id="5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2" grpId="0" animBg="1"/>
      <p:bldP spid="36" grpId="0" animBg="1"/>
      <p:bldP spid="37" grpId="0"/>
      <p:bldP spid="38" grpId="0"/>
      <p:bldP spid="39" grpId="0"/>
      <p:bldP spid="40" grpId="0"/>
      <p:bldP spid="41"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9999" y="1172210"/>
            <a:ext cx="6967705" cy="2585323"/>
          </a:xfrm>
          <a:prstGeom prst="rect">
            <a:avLst/>
          </a:prstGeom>
          <a:noFill/>
        </p:spPr>
        <p:txBody>
          <a:bodyPr wrap="square" lIns="0" tIns="0" rIns="0" bIns="0" rtlCol="0" anchor="t">
            <a:spAutoFit/>
          </a:bodyPr>
          <a:lstStyle/>
          <a:p>
            <a:r>
              <a:rPr lang="en-GB" sz="2400" dirty="0">
                <a:latin typeface="Century Gothic"/>
              </a:rPr>
              <a:t>Particles in solids, liquids and gases have a store of </a:t>
            </a:r>
            <a:r>
              <a:rPr lang="en-GB" sz="2400" b="1" dirty="0">
                <a:latin typeface="Century Gothic"/>
              </a:rPr>
              <a:t>kinetic energy</a:t>
            </a:r>
            <a:r>
              <a:rPr lang="en-GB" sz="2400" dirty="0">
                <a:latin typeface="Century Gothic"/>
              </a:rPr>
              <a:t> because the particles are always </a:t>
            </a:r>
            <a:r>
              <a:rPr lang="en-GB" sz="2400" b="1" dirty="0">
                <a:latin typeface="Century Gothic"/>
              </a:rPr>
              <a:t>moving</a:t>
            </a:r>
            <a:r>
              <a:rPr lang="en-GB" sz="2400" dirty="0">
                <a:latin typeface="Century Gothic"/>
              </a:rPr>
              <a:t> or vibrating.</a:t>
            </a:r>
          </a:p>
          <a:p>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a:rPr>
              <a:t>Particles also have a store of </a:t>
            </a:r>
            <a:r>
              <a:rPr lang="en-GB" sz="2400" b="1" dirty="0">
                <a:latin typeface="Century Gothic"/>
              </a:rPr>
              <a:t>potential energy</a:t>
            </a:r>
            <a:r>
              <a:rPr lang="en-GB" sz="2400" dirty="0">
                <a:latin typeface="Century Gothic"/>
              </a:rPr>
              <a:t> because their motion keeps them </a:t>
            </a:r>
            <a:r>
              <a:rPr lang="en-GB" sz="2400" b="1" dirty="0">
                <a:latin typeface="Century Gothic"/>
              </a:rPr>
              <a:t>separated.</a:t>
            </a: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Internal Energy</a:t>
            </a:r>
          </a:p>
        </p:txBody>
      </p:sp>
      <p:pic>
        <p:nvPicPr>
          <p:cNvPr id="9" name="Picture 8" descr="A glass of beer on a table&#10;&#10;Description automatically generated">
            <a:extLst>
              <a:ext uri="{FF2B5EF4-FFF2-40B4-BE49-F238E27FC236}">
                <a16:creationId xmlns:a16="http://schemas.microsoft.com/office/drawing/2014/main" id="{636E3811-5E18-9941-98F6-1BFABD6A12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478" y="1119415"/>
            <a:ext cx="2733517" cy="3709116"/>
          </a:xfrm>
          <a:prstGeom prst="rect">
            <a:avLst/>
          </a:prstGeom>
        </p:spPr>
      </p:pic>
      <p:sp>
        <p:nvSpPr>
          <p:cNvPr id="6" name="TextBox 5">
            <a:extLst>
              <a:ext uri="{FF2B5EF4-FFF2-40B4-BE49-F238E27FC236}">
                <a16:creationId xmlns:a16="http://schemas.microsoft.com/office/drawing/2014/main" id="{D7FD4032-A463-5C4C-823E-B493BEAAC0B7}"/>
              </a:ext>
            </a:extLst>
          </p:cNvPr>
          <p:cNvSpPr txBox="1"/>
          <p:nvPr/>
        </p:nvSpPr>
        <p:spPr>
          <a:xfrm>
            <a:off x="540000" y="4452561"/>
            <a:ext cx="7492376" cy="1200329"/>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Internal energy </a:t>
            </a:r>
            <a:r>
              <a:rPr lang="en-GB" sz="2400" dirty="0">
                <a:latin typeface="Century Gothic" panose="020B0502020202020204" pitchFamily="34" charset="0"/>
              </a:rPr>
              <a:t>is the </a:t>
            </a:r>
            <a:r>
              <a:rPr lang="en-GB" sz="2400" b="1" dirty="0">
                <a:latin typeface="Century Gothic" panose="020B0502020202020204" pitchFamily="34" charset="0"/>
              </a:rPr>
              <a:t>total</a:t>
            </a:r>
            <a:r>
              <a:rPr lang="en-GB" sz="2400" dirty="0">
                <a:latin typeface="Century Gothic" panose="020B0502020202020204" pitchFamily="34" charset="0"/>
              </a:rPr>
              <a:t> amount of kinetic energy </a:t>
            </a:r>
            <a:r>
              <a:rPr lang="en-GB" sz="2400" b="1" dirty="0">
                <a:latin typeface="Century Gothic" panose="020B0502020202020204" pitchFamily="34" charset="0"/>
              </a:rPr>
              <a:t>and</a:t>
            </a:r>
            <a:r>
              <a:rPr lang="en-GB" sz="2400" dirty="0">
                <a:latin typeface="Century Gothic" panose="020B0502020202020204" pitchFamily="34" charset="0"/>
              </a:rPr>
              <a:t> potential energy of </a:t>
            </a:r>
            <a:r>
              <a:rPr lang="en-GB" sz="2400" b="1" dirty="0">
                <a:latin typeface="Century Gothic" panose="020B0502020202020204" pitchFamily="34" charset="0"/>
              </a:rPr>
              <a:t>all</a:t>
            </a:r>
            <a:r>
              <a:rPr lang="en-GB" sz="2400" dirty="0">
                <a:latin typeface="Century Gothic" panose="020B0502020202020204" pitchFamily="34" charset="0"/>
              </a:rPr>
              <a:t> the particles in a system.</a:t>
            </a:r>
          </a:p>
        </p:txBody>
      </p:sp>
    </p:spTree>
    <p:extLst>
      <p:ext uri="{BB962C8B-B14F-4D97-AF65-F5344CB8AC3E}">
        <p14:creationId xmlns:p14="http://schemas.microsoft.com/office/powerpoint/2010/main" val="139411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1172210"/>
            <a:ext cx="6972424" cy="4431983"/>
          </a:xfrm>
          <a:prstGeom prst="rect">
            <a:avLst/>
          </a:prstGeom>
          <a:noFill/>
        </p:spPr>
        <p:txBody>
          <a:bodyPr wrap="square" lIns="0" tIns="0" rIns="0" bIns="0" rtlCol="0" anchor="t">
            <a:spAutoFit/>
          </a:bodyPr>
          <a:lstStyle/>
          <a:p>
            <a:pPr lvl="0">
              <a:defRPr/>
            </a:pPr>
            <a:r>
              <a:rPr lang="en-GB" sz="2400" dirty="0">
                <a:latin typeface="Century Gothic" panose="020B0502020202020204" pitchFamily="34" charset="0"/>
              </a:rPr>
              <a:t>The </a:t>
            </a:r>
            <a:r>
              <a:rPr lang="en-GB" sz="2400" b="1" dirty="0">
                <a:latin typeface="Century Gothic" panose="020B0502020202020204" pitchFamily="34" charset="0"/>
              </a:rPr>
              <a:t>hotter</a:t>
            </a:r>
            <a:r>
              <a:rPr lang="en-GB" sz="2400" dirty="0">
                <a:latin typeface="Century Gothic" panose="020B0502020202020204" pitchFamily="34" charset="0"/>
              </a:rPr>
              <a:t> a material is, the </a:t>
            </a:r>
            <a:r>
              <a:rPr lang="en-GB" sz="2400" b="1" dirty="0">
                <a:latin typeface="Century Gothic" panose="020B0502020202020204" pitchFamily="34" charset="0"/>
              </a:rPr>
              <a:t>faster</a:t>
            </a:r>
            <a:r>
              <a:rPr lang="en-GB" sz="2400" dirty="0">
                <a:latin typeface="Century Gothic" panose="020B0502020202020204" pitchFamily="34" charset="0"/>
              </a:rPr>
              <a:t> its particles move and therefore the larger the store of </a:t>
            </a:r>
            <a:r>
              <a:rPr lang="en-GB" sz="2400" b="1" dirty="0">
                <a:latin typeface="Century Gothic" panose="020B0502020202020204" pitchFamily="34" charset="0"/>
              </a:rPr>
              <a:t>kinetic</a:t>
            </a:r>
            <a:r>
              <a:rPr lang="en-GB" sz="2400" dirty="0">
                <a:latin typeface="Century Gothic" panose="020B0502020202020204" pitchFamily="34" charset="0"/>
              </a:rPr>
              <a:t> energy.</a:t>
            </a:r>
          </a:p>
          <a:p>
            <a:pPr lvl="0">
              <a:defRPr/>
            </a:pPr>
            <a:endParaRPr lang="en-GB" sz="2400" dirty="0">
              <a:latin typeface="Century Gothic" panose="020B0502020202020204" pitchFamily="34" charset="0"/>
            </a:endParaRPr>
          </a:p>
          <a:p>
            <a:pPr lvl="0">
              <a:defRPr/>
            </a:pPr>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pPr lvl="0">
              <a:defRPr/>
            </a:pPr>
            <a:r>
              <a:rPr lang="en-GB" sz="2400" dirty="0">
                <a:latin typeface="Century Gothic" panose="020B0502020202020204" pitchFamily="34" charset="0"/>
              </a:rPr>
              <a:t>The </a:t>
            </a:r>
            <a:r>
              <a:rPr lang="en-GB" sz="2400" b="1" dirty="0">
                <a:latin typeface="Century Gothic" panose="020B0502020202020204" pitchFamily="34" charset="0"/>
              </a:rPr>
              <a:t>further</a:t>
            </a:r>
            <a:r>
              <a:rPr lang="en-GB" sz="2400" dirty="0">
                <a:latin typeface="Century Gothic" panose="020B0502020202020204" pitchFamily="34" charset="0"/>
              </a:rPr>
              <a:t> </a:t>
            </a:r>
            <a:r>
              <a:rPr lang="en-GB" sz="2400" b="1" dirty="0">
                <a:latin typeface="Century Gothic" panose="020B0502020202020204" pitchFamily="34" charset="0"/>
              </a:rPr>
              <a:t>apart</a:t>
            </a:r>
            <a:r>
              <a:rPr lang="en-GB" sz="2400" dirty="0">
                <a:latin typeface="Century Gothic" panose="020B0502020202020204" pitchFamily="34" charset="0"/>
              </a:rPr>
              <a:t> the particles are from one another, the larger their store of </a:t>
            </a:r>
            <a:r>
              <a:rPr lang="en-GB" sz="2400" b="1" dirty="0">
                <a:latin typeface="Century Gothic" panose="020B0502020202020204" pitchFamily="34" charset="0"/>
              </a:rPr>
              <a:t>potential</a:t>
            </a:r>
            <a:r>
              <a:rPr lang="en-GB" sz="2400" dirty="0">
                <a:latin typeface="Century Gothic" panose="020B0502020202020204" pitchFamily="34" charset="0"/>
              </a:rPr>
              <a:t> energy (related to their state: solid, liquid, gas).</a:t>
            </a: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Internal Energy</a:t>
            </a:r>
          </a:p>
        </p:txBody>
      </p:sp>
      <p:pic>
        <p:nvPicPr>
          <p:cNvPr id="9" name="Picture 8" descr="A glass of beer on a table&#10;&#10;Description automatically generated">
            <a:extLst>
              <a:ext uri="{FF2B5EF4-FFF2-40B4-BE49-F238E27FC236}">
                <a16:creationId xmlns:a16="http://schemas.microsoft.com/office/drawing/2014/main" id="{636E3811-5E18-9941-98F6-1BFABD6A12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58478" y="1119415"/>
            <a:ext cx="2733517" cy="3709116"/>
          </a:xfrm>
          <a:prstGeom prst="rect">
            <a:avLst/>
          </a:prstGeom>
        </p:spPr>
      </p:pic>
      <p:sp>
        <p:nvSpPr>
          <p:cNvPr id="8" name="TextBox 7">
            <a:extLst>
              <a:ext uri="{FF2B5EF4-FFF2-40B4-BE49-F238E27FC236}">
                <a16:creationId xmlns:a16="http://schemas.microsoft.com/office/drawing/2014/main" id="{FEA1CCAE-A253-3544-ABD1-95781C9EF54A}"/>
              </a:ext>
            </a:extLst>
          </p:cNvPr>
          <p:cNvSpPr txBox="1"/>
          <p:nvPr/>
        </p:nvSpPr>
        <p:spPr>
          <a:xfrm>
            <a:off x="540000" y="2972702"/>
            <a:ext cx="6972424" cy="830997"/>
          </a:xfrm>
          <a:prstGeom prst="rect">
            <a:avLst/>
          </a:prstGeom>
          <a:solidFill>
            <a:schemeClr val="accent1">
              <a:lumMod val="40000"/>
              <a:lumOff val="60000"/>
            </a:schemeClr>
          </a:solidFill>
        </p:spPr>
        <p:txBody>
          <a:bodyPr wrap="square" rtlCol="0">
            <a:spAutoFit/>
          </a:bodyPr>
          <a:lstStyle/>
          <a:p>
            <a:r>
              <a:rPr lang="en-GB" sz="2400" dirty="0">
                <a:latin typeface="Century Gothic" panose="020B0502020202020204" pitchFamily="34" charset="0"/>
              </a:rPr>
              <a:t>The </a:t>
            </a:r>
            <a:r>
              <a:rPr lang="en-GB" sz="2400" b="1" dirty="0">
                <a:latin typeface="Century Gothic" panose="020B0502020202020204" pitchFamily="34" charset="0"/>
              </a:rPr>
              <a:t>temperature</a:t>
            </a:r>
            <a:r>
              <a:rPr lang="en-GB" sz="2400" dirty="0">
                <a:latin typeface="Century Gothic" panose="020B0502020202020204" pitchFamily="34" charset="0"/>
              </a:rPr>
              <a:t> of a substance is related to the </a:t>
            </a:r>
            <a:r>
              <a:rPr lang="en-GB" sz="2400" u="sng" dirty="0">
                <a:latin typeface="Century Gothic" panose="020B0502020202020204" pitchFamily="34" charset="0"/>
              </a:rPr>
              <a:t>average</a:t>
            </a:r>
            <a:r>
              <a:rPr lang="en-GB" sz="2400" dirty="0">
                <a:latin typeface="Century Gothic" panose="020B0502020202020204" pitchFamily="34" charset="0"/>
              </a:rPr>
              <a:t> </a:t>
            </a:r>
            <a:r>
              <a:rPr lang="en-GB" sz="2400" b="1" dirty="0">
                <a:latin typeface="Century Gothic" panose="020B0502020202020204" pitchFamily="34" charset="0"/>
              </a:rPr>
              <a:t>kinetic</a:t>
            </a:r>
            <a:r>
              <a:rPr lang="en-GB" sz="2400" dirty="0">
                <a:latin typeface="Century Gothic" panose="020B0502020202020204" pitchFamily="34" charset="0"/>
              </a:rPr>
              <a:t> energy of each particle. </a:t>
            </a:r>
          </a:p>
        </p:txBody>
      </p:sp>
    </p:spTree>
    <p:extLst>
      <p:ext uri="{BB962C8B-B14F-4D97-AF65-F5344CB8AC3E}">
        <p14:creationId xmlns:p14="http://schemas.microsoft.com/office/powerpoint/2010/main" val="181220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bldLvl="2"/>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27DF0E7-A599-EE46-ADFA-BE3228C5EC6E}"/>
              </a:ext>
            </a:extLst>
          </p:cNvPr>
          <p:cNvSpPr txBox="1"/>
          <p:nvPr/>
        </p:nvSpPr>
        <p:spPr>
          <a:xfrm>
            <a:off x="540000" y="1172210"/>
            <a:ext cx="6693920" cy="2585323"/>
          </a:xfrm>
          <a:prstGeom prst="rect">
            <a:avLst/>
          </a:prstGeom>
          <a:noFill/>
        </p:spPr>
        <p:txBody>
          <a:bodyPr wrap="square" lIns="0" tIns="0" rIns="0" bIns="0" rtlCol="0">
            <a:spAutoFit/>
          </a:bodyPr>
          <a:lstStyle/>
          <a:p>
            <a:r>
              <a:rPr lang="en-GB" sz="2400" dirty="0">
                <a:latin typeface="Century Gothic" panose="020B0502020202020204" pitchFamily="34" charset="0"/>
              </a:rPr>
              <a:t>Which of these images, A or B, shows a larger kinetic energy store? Why?</a:t>
            </a:r>
          </a:p>
          <a:p>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Which of these images, C or D, shows a larger potential energy store? Why?</a:t>
            </a:r>
          </a:p>
          <a:p>
            <a:endParaRPr lang="en-GB" sz="2400" dirty="0">
              <a:latin typeface="Century Gothic" panose="020B0502020202020204" pitchFamily="34" charset="0"/>
            </a:endParaRPr>
          </a:p>
        </p:txBody>
      </p:sp>
      <p:sp>
        <p:nvSpPr>
          <p:cNvPr id="8" name="Title 2">
            <a:extLst>
              <a:ext uri="{FF2B5EF4-FFF2-40B4-BE49-F238E27FC236}">
                <a16:creationId xmlns:a16="http://schemas.microsoft.com/office/drawing/2014/main" id="{D5EAE9E3-0677-2D48-991B-99C73198A6F5}"/>
              </a:ext>
            </a:extLst>
          </p:cNvPr>
          <p:cNvSpPr>
            <a:spLocks noGrp="1"/>
          </p:cNvSpPr>
          <p:nvPr>
            <p:ph type="title"/>
          </p:nvPr>
        </p:nvSpPr>
        <p:spPr>
          <a:xfrm>
            <a:off x="540000" y="0"/>
            <a:ext cx="10620000" cy="720000"/>
          </a:xfrm>
        </p:spPr>
        <p:txBody>
          <a:bodyPr>
            <a:normAutofit/>
          </a:bodyPr>
          <a:lstStyle/>
          <a:p>
            <a:r>
              <a:rPr lang="en-GB" dirty="0">
                <a:latin typeface="Century Gothic" panose="020B0502020202020204" pitchFamily="34" charset="0"/>
              </a:rPr>
              <a:t>Internal Energy</a:t>
            </a:r>
          </a:p>
        </p:txBody>
      </p:sp>
      <p:grpSp>
        <p:nvGrpSpPr>
          <p:cNvPr id="9" name="Group 8">
            <a:extLst>
              <a:ext uri="{FF2B5EF4-FFF2-40B4-BE49-F238E27FC236}">
                <a16:creationId xmlns:a16="http://schemas.microsoft.com/office/drawing/2014/main" id="{563D7A34-282E-9447-84E7-E2EBE6F63AD3}"/>
              </a:ext>
            </a:extLst>
          </p:cNvPr>
          <p:cNvGrpSpPr/>
          <p:nvPr/>
        </p:nvGrpSpPr>
        <p:grpSpPr>
          <a:xfrm>
            <a:off x="7593338" y="1242783"/>
            <a:ext cx="3733542" cy="3767457"/>
            <a:chOff x="7862821" y="2832474"/>
            <a:chExt cx="2956586" cy="2932433"/>
          </a:xfrm>
        </p:grpSpPr>
        <p:pic>
          <p:nvPicPr>
            <p:cNvPr id="10" name="Picture 9">
              <a:extLst>
                <a:ext uri="{FF2B5EF4-FFF2-40B4-BE49-F238E27FC236}">
                  <a16:creationId xmlns:a16="http://schemas.microsoft.com/office/drawing/2014/main" id="{9B7D19B9-E78B-1848-9470-024658B80A65}"/>
                </a:ext>
              </a:extLst>
            </p:cNvPr>
            <p:cNvPicPr>
              <a:picLocks noChangeAspect="1"/>
            </p:cNvPicPr>
            <p:nvPr/>
          </p:nvPicPr>
          <p:blipFill>
            <a:blip r:embed="rId3"/>
            <a:stretch>
              <a:fillRect/>
            </a:stretch>
          </p:blipFill>
          <p:spPr>
            <a:xfrm>
              <a:off x="7862821" y="2851125"/>
              <a:ext cx="1432002" cy="1155750"/>
            </a:xfrm>
            <a:prstGeom prst="rect">
              <a:avLst/>
            </a:prstGeom>
          </p:spPr>
        </p:pic>
        <p:pic>
          <p:nvPicPr>
            <p:cNvPr id="11" name="Picture 10">
              <a:extLst>
                <a:ext uri="{FF2B5EF4-FFF2-40B4-BE49-F238E27FC236}">
                  <a16:creationId xmlns:a16="http://schemas.microsoft.com/office/drawing/2014/main" id="{33E0B6AF-CE5A-7A4B-BEC3-B65A938940EF}"/>
                </a:ext>
              </a:extLst>
            </p:cNvPr>
            <p:cNvPicPr>
              <a:picLocks noChangeAspect="1"/>
            </p:cNvPicPr>
            <p:nvPr/>
          </p:nvPicPr>
          <p:blipFill>
            <a:blip r:embed="rId4"/>
            <a:stretch>
              <a:fillRect/>
            </a:stretch>
          </p:blipFill>
          <p:spPr>
            <a:xfrm>
              <a:off x="9387405" y="2832474"/>
              <a:ext cx="1432002" cy="1165978"/>
            </a:xfrm>
            <a:prstGeom prst="rect">
              <a:avLst/>
            </a:prstGeom>
          </p:spPr>
        </p:pic>
        <p:pic>
          <p:nvPicPr>
            <p:cNvPr id="12" name="Picture 11">
              <a:extLst>
                <a:ext uri="{FF2B5EF4-FFF2-40B4-BE49-F238E27FC236}">
                  <a16:creationId xmlns:a16="http://schemas.microsoft.com/office/drawing/2014/main" id="{272DE2FE-EE68-A141-9FEB-C953746D6C69}"/>
                </a:ext>
              </a:extLst>
            </p:cNvPr>
            <p:cNvPicPr>
              <a:picLocks noChangeAspect="1"/>
            </p:cNvPicPr>
            <p:nvPr/>
          </p:nvPicPr>
          <p:blipFill>
            <a:blip r:embed="rId5"/>
            <a:stretch>
              <a:fillRect/>
            </a:stretch>
          </p:blipFill>
          <p:spPr>
            <a:xfrm>
              <a:off x="7862821" y="4575421"/>
              <a:ext cx="1432002" cy="1189486"/>
            </a:xfrm>
            <a:prstGeom prst="rect">
              <a:avLst/>
            </a:prstGeom>
          </p:spPr>
        </p:pic>
        <p:pic>
          <p:nvPicPr>
            <p:cNvPr id="13" name="Picture 12">
              <a:extLst>
                <a:ext uri="{FF2B5EF4-FFF2-40B4-BE49-F238E27FC236}">
                  <a16:creationId xmlns:a16="http://schemas.microsoft.com/office/drawing/2014/main" id="{69C0CB3D-2DE4-1E47-BA3C-04D616E876B6}"/>
                </a:ext>
              </a:extLst>
            </p:cNvPr>
            <p:cNvPicPr>
              <a:picLocks noChangeAspect="1"/>
            </p:cNvPicPr>
            <p:nvPr/>
          </p:nvPicPr>
          <p:blipFill>
            <a:blip r:embed="rId6"/>
            <a:stretch>
              <a:fillRect/>
            </a:stretch>
          </p:blipFill>
          <p:spPr>
            <a:xfrm>
              <a:off x="9387405" y="4598929"/>
              <a:ext cx="1417463" cy="1165978"/>
            </a:xfrm>
            <a:prstGeom prst="rect">
              <a:avLst/>
            </a:prstGeom>
          </p:spPr>
        </p:pic>
      </p:grpSp>
      <p:sp>
        <p:nvSpPr>
          <p:cNvPr id="14" name="TextBox 13">
            <a:extLst>
              <a:ext uri="{FF2B5EF4-FFF2-40B4-BE49-F238E27FC236}">
                <a16:creationId xmlns:a16="http://schemas.microsoft.com/office/drawing/2014/main" id="{C6EAE048-F12B-3D4F-9101-532BDB179DCA}"/>
              </a:ext>
            </a:extLst>
          </p:cNvPr>
          <p:cNvSpPr txBox="1"/>
          <p:nvPr/>
        </p:nvSpPr>
        <p:spPr>
          <a:xfrm>
            <a:off x="540000" y="1991781"/>
            <a:ext cx="643398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A, the particles are moving faster</a:t>
            </a:r>
          </a:p>
        </p:txBody>
      </p:sp>
      <p:sp>
        <p:nvSpPr>
          <p:cNvPr id="15" name="TextBox 14">
            <a:extLst>
              <a:ext uri="{FF2B5EF4-FFF2-40B4-BE49-F238E27FC236}">
                <a16:creationId xmlns:a16="http://schemas.microsoft.com/office/drawing/2014/main" id="{D5E9A324-9B9E-044D-AC8F-3044BAC6F97F}"/>
              </a:ext>
            </a:extLst>
          </p:cNvPr>
          <p:cNvSpPr txBox="1"/>
          <p:nvPr/>
        </p:nvSpPr>
        <p:spPr>
          <a:xfrm>
            <a:off x="540000" y="3482042"/>
            <a:ext cx="643398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 the particles are further apart</a:t>
            </a:r>
          </a:p>
        </p:txBody>
      </p:sp>
    </p:spTree>
    <p:extLst>
      <p:ext uri="{BB962C8B-B14F-4D97-AF65-F5344CB8AC3E}">
        <p14:creationId xmlns:p14="http://schemas.microsoft.com/office/powerpoint/2010/main" val="230172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995613"/>
            <a:ext cx="7994400" cy="1846659"/>
          </a:xfrm>
          <a:prstGeom prst="rect">
            <a:avLst/>
          </a:prstGeom>
          <a:noFill/>
        </p:spPr>
        <p:txBody>
          <a:bodyPr wrap="square" lIns="0" tIns="0" rIns="0" bIns="0" rtlCol="0">
            <a:spAutoFit/>
          </a:bodyPr>
          <a:lstStyle/>
          <a:p>
            <a:r>
              <a:rPr lang="en-GB" sz="2400" dirty="0">
                <a:latin typeface="Century Gothic" panose="020B0502020202020204" pitchFamily="34" charset="0"/>
              </a:rPr>
              <a:t>Heating a substance increases its internal energy.</a:t>
            </a:r>
          </a:p>
          <a:p>
            <a:endParaRPr lang="en-GB" sz="2400" dirty="0">
              <a:latin typeface="Century Gothic" panose="020B0502020202020204" pitchFamily="34" charset="0"/>
            </a:endParaRPr>
          </a:p>
          <a:p>
            <a:r>
              <a:rPr lang="en-GB" sz="2400" dirty="0">
                <a:latin typeface="Century Gothic" panose="020B0502020202020204" pitchFamily="34" charset="0"/>
              </a:rPr>
              <a:t>When a substance is heated (when you add energy), the internal energy can change in two ways:</a:t>
            </a:r>
          </a:p>
          <a:p>
            <a:endParaRPr lang="en-GB" sz="2400" dirty="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Internal Energy</a:t>
            </a:r>
          </a:p>
        </p:txBody>
      </p:sp>
      <p:pic>
        <p:nvPicPr>
          <p:cNvPr id="9" name="Picture 8" descr="A glass of beer on a table&#10;&#10;Description automatically generated">
            <a:extLst>
              <a:ext uri="{FF2B5EF4-FFF2-40B4-BE49-F238E27FC236}">
                <a16:creationId xmlns:a16="http://schemas.microsoft.com/office/drawing/2014/main" id="{636E3811-5E18-9941-98F6-1BFABD6A12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7513" y="360000"/>
            <a:ext cx="2032487" cy="2757886"/>
          </a:xfrm>
          <a:prstGeom prst="rect">
            <a:avLst/>
          </a:prstGeom>
        </p:spPr>
      </p:pic>
      <p:graphicFrame>
        <p:nvGraphicFramePr>
          <p:cNvPr id="5" name="Diagram 4">
            <a:extLst>
              <a:ext uri="{FF2B5EF4-FFF2-40B4-BE49-F238E27FC236}">
                <a16:creationId xmlns:a16="http://schemas.microsoft.com/office/drawing/2014/main" id="{6887C743-BC4F-094D-AFD6-EAC4874816B4}"/>
              </a:ext>
            </a:extLst>
          </p:cNvPr>
          <p:cNvGraphicFramePr/>
          <p:nvPr/>
        </p:nvGraphicFramePr>
        <p:xfrm>
          <a:off x="1987925" y="2353333"/>
          <a:ext cx="7642408" cy="38662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Rectangle 1">
            <a:extLst>
              <a:ext uri="{FF2B5EF4-FFF2-40B4-BE49-F238E27FC236}">
                <a16:creationId xmlns:a16="http://schemas.microsoft.com/office/drawing/2014/main" id="{BD7597EB-2528-EE48-A844-7EEB6D78FDFD}"/>
              </a:ext>
            </a:extLst>
          </p:cNvPr>
          <p:cNvSpPr/>
          <p:nvPr/>
        </p:nvSpPr>
        <p:spPr>
          <a:xfrm>
            <a:off x="1554438" y="4062127"/>
            <a:ext cx="4129549" cy="2143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FE2B6FC7-A60D-654A-BA2F-044130E7C556}"/>
              </a:ext>
            </a:extLst>
          </p:cNvPr>
          <p:cNvSpPr/>
          <p:nvPr/>
        </p:nvSpPr>
        <p:spPr>
          <a:xfrm>
            <a:off x="5934271" y="4062126"/>
            <a:ext cx="4129549" cy="21432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6468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Graphic spid="5" grpId="0">
        <p:bldAsOne/>
      </p:bldGraphic>
      <p:bldP spid="2" grpId="0" animBg="1"/>
      <p:bldP spid="2" grpId="1" animBg="1"/>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2980914"/>
            <a:ext cx="6037432"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469914" y="-159681"/>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40730" y="1443137"/>
            <a:ext cx="3977932"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When ice melts to form water, the particles expand</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167014" y="3924042"/>
            <a:ext cx="3194613" cy="2246769"/>
          </a:xfrm>
          <a:prstGeom prst="rect">
            <a:avLst/>
          </a:prstGeom>
          <a:noFill/>
          <a:ln>
            <a:noFill/>
          </a:ln>
        </p:spPr>
        <p:txBody>
          <a:bodyPr wrap="square" rtlCol="0">
            <a:spAutoFit/>
          </a:bodyPr>
          <a:lstStyle/>
          <a:p>
            <a:pPr algn="ctr"/>
            <a:r>
              <a:rPr lang="en-US" sz="2800" dirty="0">
                <a:latin typeface="Century Gothic" panose="020B0502020202020204" pitchFamily="34" charset="0"/>
              </a:rPr>
              <a:t>When ice melts to form water, the particles react to form a new substance</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511591" y="3967067"/>
            <a:ext cx="3022810" cy="2246769"/>
          </a:xfrm>
          <a:prstGeom prst="rect">
            <a:avLst/>
          </a:prstGeom>
          <a:noFill/>
          <a:ln>
            <a:noFill/>
          </a:ln>
        </p:spPr>
        <p:txBody>
          <a:bodyPr wrap="square" rtlCol="0">
            <a:spAutoFit/>
          </a:bodyPr>
          <a:lstStyle/>
          <a:p>
            <a:pPr algn="ctr"/>
            <a:r>
              <a:rPr lang="en-US" sz="2800" dirty="0">
                <a:latin typeface="Century Gothic" panose="020B0502020202020204" pitchFamily="34" charset="0"/>
              </a:rPr>
              <a:t>When ice melts to form water, the particles become more spread out</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191752" y="1215068"/>
            <a:ext cx="3834837"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When ice melts to form water, the forces of attraction are weakened</a:t>
            </a:r>
          </a:p>
        </p:txBody>
      </p:sp>
    </p:spTree>
    <p:extLst>
      <p:ext uri="{BB962C8B-B14F-4D97-AF65-F5344CB8AC3E}">
        <p14:creationId xmlns:p14="http://schemas.microsoft.com/office/powerpoint/2010/main" val="1704903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378636" y="233082"/>
            <a:ext cx="10620000" cy="720000"/>
          </a:xfrm>
        </p:spPr>
        <p:txBody>
          <a:bodyPr>
            <a:normAutofit/>
          </a:bodyPr>
          <a:lstStyle/>
          <a:p>
            <a:r>
              <a:rPr lang="en-US" dirty="0">
                <a:latin typeface="Century Gothic" panose="020B0502020202020204" pitchFamily="34" charset="0"/>
              </a:rPr>
              <a:t>Can you describe and explain the difference between the properties of these two states of matter?</a:t>
            </a:r>
          </a:p>
        </p:txBody>
      </p:sp>
      <p:sp>
        <p:nvSpPr>
          <p:cNvPr id="5" name="TextBox 4">
            <a:extLst>
              <a:ext uri="{FF2B5EF4-FFF2-40B4-BE49-F238E27FC236}">
                <a16:creationId xmlns:a16="http://schemas.microsoft.com/office/drawing/2014/main" id="{EE23E189-4F40-E84E-BF13-3786EF9E30C0}"/>
              </a:ext>
            </a:extLst>
          </p:cNvPr>
          <p:cNvSpPr txBox="1"/>
          <p:nvPr/>
        </p:nvSpPr>
        <p:spPr>
          <a:xfrm>
            <a:off x="3375343" y="1417127"/>
            <a:ext cx="3754208" cy="1323439"/>
          </a:xfrm>
          <a:prstGeom prst="rect">
            <a:avLst/>
          </a:prstGeom>
          <a:noFill/>
          <a:ln>
            <a:noFill/>
          </a:ln>
        </p:spPr>
        <p:txBody>
          <a:bodyPr wrap="square" rtlCol="0">
            <a:spAutoFit/>
          </a:bodyPr>
          <a:lstStyle/>
          <a:p>
            <a:r>
              <a:rPr lang="en-US" sz="8000" dirty="0">
                <a:latin typeface="Century Gothic" panose="020B0502020202020204" pitchFamily="34" charset="0"/>
              </a:rPr>
              <a:t>Solid</a:t>
            </a:r>
          </a:p>
        </p:txBody>
      </p:sp>
      <p:sp>
        <p:nvSpPr>
          <p:cNvPr id="8" name="TextBox 7">
            <a:extLst>
              <a:ext uri="{FF2B5EF4-FFF2-40B4-BE49-F238E27FC236}">
                <a16:creationId xmlns:a16="http://schemas.microsoft.com/office/drawing/2014/main" id="{204CC7AE-6FFE-1B49-9E2F-3E2DACB5DE9E}"/>
              </a:ext>
            </a:extLst>
          </p:cNvPr>
          <p:cNvSpPr txBox="1"/>
          <p:nvPr/>
        </p:nvSpPr>
        <p:spPr>
          <a:xfrm>
            <a:off x="3326431" y="3740348"/>
            <a:ext cx="3754208" cy="1323439"/>
          </a:xfrm>
          <a:prstGeom prst="rect">
            <a:avLst/>
          </a:prstGeom>
          <a:noFill/>
          <a:ln>
            <a:noFill/>
          </a:ln>
        </p:spPr>
        <p:txBody>
          <a:bodyPr wrap="square" rtlCol="0">
            <a:spAutoFit/>
          </a:bodyPr>
          <a:lstStyle/>
          <a:p>
            <a:r>
              <a:rPr lang="en-US" sz="8000" dirty="0">
                <a:latin typeface="Century Gothic" panose="020B0502020202020204" pitchFamily="34" charset="0"/>
              </a:rPr>
              <a:t>Gas</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473249" y="1398619"/>
            <a:ext cx="4810805" cy="3415304"/>
          </a:xfrm>
          <a:prstGeom prst="rect">
            <a:avLst/>
          </a:prstGeom>
        </p:spPr>
      </p:pic>
      <p:sp>
        <p:nvSpPr>
          <p:cNvPr id="3" name="TextBox 2">
            <a:extLst>
              <a:ext uri="{FF2B5EF4-FFF2-40B4-BE49-F238E27FC236}">
                <a16:creationId xmlns:a16="http://schemas.microsoft.com/office/drawing/2014/main" id="{C2734842-05D5-6BC2-6C90-7580B15A88C9}"/>
              </a:ext>
            </a:extLst>
          </p:cNvPr>
          <p:cNvSpPr txBox="1"/>
          <p:nvPr/>
        </p:nvSpPr>
        <p:spPr>
          <a:xfrm>
            <a:off x="6956611" y="1559859"/>
            <a:ext cx="4428565" cy="4093428"/>
          </a:xfrm>
          <a:prstGeom prst="rect">
            <a:avLst/>
          </a:prstGeom>
          <a:noFill/>
        </p:spPr>
        <p:txBody>
          <a:bodyPr wrap="square" rtlCol="0">
            <a:spAutoFit/>
          </a:bodyPr>
          <a:lstStyle/>
          <a:p>
            <a:r>
              <a:rPr lang="en-GB" sz="2000" i="1" dirty="0"/>
              <a:t>What are the properties of each?</a:t>
            </a:r>
          </a:p>
          <a:p>
            <a:endParaRPr lang="en-GB" sz="2000" i="1" dirty="0"/>
          </a:p>
          <a:p>
            <a:r>
              <a:rPr lang="en-GB" sz="2000" i="1" dirty="0"/>
              <a:t>What is the arrangement of particles in each?</a:t>
            </a:r>
          </a:p>
          <a:p>
            <a:endParaRPr lang="en-GB" sz="2000" i="1" dirty="0"/>
          </a:p>
          <a:p>
            <a:r>
              <a:rPr lang="en-GB" sz="2000" i="1" dirty="0"/>
              <a:t>How do the particles move in each?</a:t>
            </a:r>
          </a:p>
          <a:p>
            <a:endParaRPr lang="en-GB" sz="2000" i="1" dirty="0"/>
          </a:p>
          <a:p>
            <a:r>
              <a:rPr lang="en-GB" sz="2000" i="1" dirty="0"/>
              <a:t>What can be said about the energy of particles in each?</a:t>
            </a:r>
          </a:p>
          <a:p>
            <a:endParaRPr lang="en-GB" sz="2000" i="1" dirty="0"/>
          </a:p>
          <a:p>
            <a:r>
              <a:rPr lang="en-GB" sz="2000" i="1" dirty="0"/>
              <a:t>How can the properties be linked to the arrangement of particles?</a:t>
            </a:r>
          </a:p>
        </p:txBody>
      </p:sp>
    </p:spTree>
    <p:extLst>
      <p:ext uri="{BB962C8B-B14F-4D97-AF65-F5344CB8AC3E}">
        <p14:creationId xmlns:p14="http://schemas.microsoft.com/office/powerpoint/2010/main" val="2783608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2677656"/>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Name the three states of matter.</a:t>
            </a:r>
          </a:p>
          <a:p>
            <a:pPr marL="457200" indent="-457200">
              <a:buAutoNum type="arabicPeriod"/>
            </a:pPr>
            <a:r>
              <a:rPr lang="en-GB" sz="2400" dirty="0">
                <a:latin typeface="Century Gothic" panose="020B0502020202020204" pitchFamily="34" charset="0"/>
              </a:rPr>
              <a:t>Name the state(s) of matter which has a fixed shape. </a:t>
            </a:r>
          </a:p>
          <a:p>
            <a:pPr marL="457200" indent="-457200">
              <a:buAutoNum type="arabicPeriod"/>
            </a:pPr>
            <a:r>
              <a:rPr lang="en-GB" sz="2400" dirty="0">
                <a:latin typeface="Century Gothic" panose="020B0502020202020204" pitchFamily="34" charset="0"/>
              </a:rPr>
              <a:t>Name the state(s) of matter which has a fixed volume. </a:t>
            </a:r>
          </a:p>
          <a:p>
            <a:pPr marL="457200" indent="-457200">
              <a:buAutoNum type="arabicPeriod"/>
            </a:pPr>
            <a:r>
              <a:rPr lang="en-GB" sz="2400" dirty="0">
                <a:latin typeface="Century Gothic" panose="020B0502020202020204" pitchFamily="34" charset="0"/>
              </a:rPr>
              <a:t>Name the state(s) of matter that can be compressed. </a:t>
            </a:r>
          </a:p>
          <a:p>
            <a:pPr marL="457200" indent="-457200">
              <a:buAutoNum type="arabicPeriod"/>
            </a:pPr>
            <a:r>
              <a:rPr lang="en-GB" sz="2400" dirty="0">
                <a:latin typeface="Century Gothic" panose="020B0502020202020204" pitchFamily="34" charset="0"/>
              </a:rPr>
              <a:t>Name the state of matter in which particles have the most energy. </a:t>
            </a:r>
          </a:p>
          <a:p>
            <a:pPr marL="457200" indent="-457200">
              <a:buAutoNum type="arabicPeriod"/>
            </a:pPr>
            <a:r>
              <a:rPr lang="en-GB" sz="2400" dirty="0">
                <a:latin typeface="Century Gothic" panose="020B0502020202020204" pitchFamily="34" charset="0"/>
              </a:rPr>
              <a:t>Define internal energy. </a:t>
            </a:r>
          </a:p>
          <a:p>
            <a:pPr marL="457200" indent="-457200">
              <a:buAutoNum type="arabicPeriod"/>
            </a:pPr>
            <a:r>
              <a:rPr lang="en-GB" sz="2400" dirty="0">
                <a:latin typeface="Century Gothic" panose="020B0502020202020204" pitchFamily="34" charset="0"/>
              </a:rPr>
              <a:t>Describe the two effects that heating can have on a system. </a:t>
            </a:r>
          </a:p>
        </p:txBody>
      </p:sp>
    </p:spTree>
    <p:extLst>
      <p:ext uri="{BB962C8B-B14F-4D97-AF65-F5344CB8AC3E}">
        <p14:creationId xmlns:p14="http://schemas.microsoft.com/office/powerpoint/2010/main" val="35338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046988"/>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Solid, liquid and gas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Solid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Solid and liquid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Gas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Gas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total amount of kinetic energy and potential energy of all the particles in a system.</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Cause an increase in temperature or a change of state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9391684" y="223933"/>
            <a:ext cx="2661920" cy="369332"/>
          </a:xfrm>
          <a:prstGeom prst="rect">
            <a:avLst/>
          </a:prstGeom>
          <a:noFill/>
        </p:spPr>
        <p:txBody>
          <a:bodyPr wrap="square" rtlCol="0" anchor="t">
            <a:spAutoFit/>
          </a:bodyPr>
          <a:lstStyle/>
          <a:p>
            <a:pPr algn="r"/>
            <a:endParaRPr lang="en-GB" dirty="0">
              <a:latin typeface="Century Gothic" panose="020B0502020202020204" pitchFamily="34" charset="0"/>
            </a:endParaRPr>
          </a:p>
        </p:txBody>
      </p:sp>
      <p:sp>
        <p:nvSpPr>
          <p:cNvPr id="7" name="TextBox 6"/>
          <p:cNvSpPr txBox="1"/>
          <p:nvPr/>
        </p:nvSpPr>
        <p:spPr>
          <a:xfrm>
            <a:off x="520775" y="497823"/>
            <a:ext cx="10201869" cy="862480"/>
          </a:xfrm>
          <a:prstGeom prst="rect">
            <a:avLst/>
          </a:prstGeom>
          <a:noFill/>
        </p:spPr>
        <p:txBody>
          <a:bodyPr wrap="square" lIns="0" tIns="0" rIns="0" bIns="0" rtlCol="0" anchor="b" anchorCtr="0">
            <a:spAutoFit/>
          </a:bodyPr>
          <a:lstStyle/>
          <a:p>
            <a:pPr marL="457200" indent="-457200">
              <a:lnSpc>
                <a:spcPct val="107000"/>
              </a:lnSpc>
              <a:spcAft>
                <a:spcPts val="800"/>
              </a:spcAft>
              <a:buAutoNum type="arabicPeriod"/>
            </a:pPr>
            <a:r>
              <a:rPr lang="en-GB" sz="2400" dirty="0">
                <a:latin typeface="Century Gothic" panose="020B0502020202020204" pitchFamily="34" charset="0"/>
                <a:ea typeface="Calibri" charset="0"/>
                <a:cs typeface="Times New Roman" charset="0"/>
              </a:rPr>
              <a:t>Draw the particle diagrams for solids, liquids and gases 	</a:t>
            </a:r>
          </a:p>
          <a:p>
            <a:pPr>
              <a:lnSpc>
                <a:spcPct val="107000"/>
              </a:lnSpc>
              <a:spcAft>
                <a:spcPts val="800"/>
              </a:spcAft>
            </a:pPr>
            <a:r>
              <a:rPr lang="en-GB" sz="2400" dirty="0">
                <a:latin typeface="Century Gothic" panose="020B0502020202020204" pitchFamily="34" charset="0"/>
                <a:ea typeface="Calibri" charset="0"/>
                <a:cs typeface="Times New Roman" charset="0"/>
              </a:rPr>
              <a:t>									(3 marks)</a:t>
            </a:r>
          </a:p>
        </p:txBody>
      </p:sp>
      <p:pic>
        <p:nvPicPr>
          <p:cNvPr id="17" name="Picture 16">
            <a:extLst>
              <a:ext uri="{FF2B5EF4-FFF2-40B4-BE49-F238E27FC236}">
                <a16:creationId xmlns:a16="http://schemas.microsoft.com/office/drawing/2014/main" id="{F8DF960E-EB23-4AD2-B774-15A564DAB384}"/>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73168" r="1"/>
          <a:stretch/>
        </p:blipFill>
        <p:spPr>
          <a:xfrm>
            <a:off x="7650000" y="1400634"/>
            <a:ext cx="2461916" cy="2380584"/>
          </a:xfrm>
          <a:prstGeom prst="rect">
            <a:avLst/>
          </a:prstGeom>
        </p:spPr>
      </p:pic>
      <p:pic>
        <p:nvPicPr>
          <p:cNvPr id="18" name="Picture 17">
            <a:extLst>
              <a:ext uri="{FF2B5EF4-FFF2-40B4-BE49-F238E27FC236}">
                <a16:creationId xmlns:a16="http://schemas.microsoft.com/office/drawing/2014/main" id="{23AFE58D-EBB7-450C-A519-2B8E7773F25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37677" y="1400634"/>
            <a:ext cx="2479468" cy="2297071"/>
          </a:xfrm>
          <a:prstGeom prst="rect">
            <a:avLst/>
          </a:prstGeom>
        </p:spPr>
      </p:pic>
      <p:pic>
        <p:nvPicPr>
          <p:cNvPr id="19" name="Picture 18">
            <a:extLst>
              <a:ext uri="{FF2B5EF4-FFF2-40B4-BE49-F238E27FC236}">
                <a16:creationId xmlns:a16="http://schemas.microsoft.com/office/drawing/2014/main" id="{3A3CEFB4-62A2-41A0-A10F-86AFB614DA16}"/>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500000" y="1400634"/>
            <a:ext cx="2587236" cy="2297072"/>
          </a:xfrm>
          <a:prstGeom prst="rect">
            <a:avLst/>
          </a:prstGeom>
        </p:spPr>
      </p:pic>
      <p:sp>
        <p:nvSpPr>
          <p:cNvPr id="2" name="Rectangle 1"/>
          <p:cNvSpPr/>
          <p:nvPr/>
        </p:nvSpPr>
        <p:spPr>
          <a:xfrm>
            <a:off x="1604973" y="1400633"/>
            <a:ext cx="2257200" cy="2256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entury Gothic" panose="020B0502020202020204" pitchFamily="34" charset="0"/>
              </a:rPr>
              <a:t>Solid</a:t>
            </a:r>
          </a:p>
        </p:txBody>
      </p:sp>
      <p:sp>
        <p:nvSpPr>
          <p:cNvPr id="20" name="Rectangle 19"/>
          <p:cNvSpPr/>
          <p:nvPr/>
        </p:nvSpPr>
        <p:spPr>
          <a:xfrm>
            <a:off x="4680000" y="1400634"/>
            <a:ext cx="2257200" cy="2256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entury Gothic" panose="020B0502020202020204" pitchFamily="34" charset="0"/>
              </a:rPr>
              <a:t>Liquid</a:t>
            </a:r>
          </a:p>
        </p:txBody>
      </p:sp>
      <p:sp>
        <p:nvSpPr>
          <p:cNvPr id="21" name="Rectangle 20"/>
          <p:cNvSpPr/>
          <p:nvPr/>
        </p:nvSpPr>
        <p:spPr>
          <a:xfrm>
            <a:off x="7740000" y="1400634"/>
            <a:ext cx="2257200" cy="22567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Century Gothic" panose="020B0502020202020204" pitchFamily="34" charset="0"/>
              </a:rPr>
              <a:t>Gas</a:t>
            </a:r>
          </a:p>
        </p:txBody>
      </p:sp>
      <p:sp>
        <p:nvSpPr>
          <p:cNvPr id="3" name="TextBox 2"/>
          <p:cNvSpPr txBox="1"/>
          <p:nvPr/>
        </p:nvSpPr>
        <p:spPr>
          <a:xfrm>
            <a:off x="540000" y="3921084"/>
            <a:ext cx="10541288" cy="2585323"/>
          </a:xfrm>
          <a:prstGeom prst="rect">
            <a:avLst/>
          </a:prstGeom>
          <a:noFill/>
        </p:spPr>
        <p:txBody>
          <a:bodyPr wrap="square" lIns="0" tIns="0" rIns="0" bIns="0" rtlCol="0">
            <a:spAutoFit/>
          </a:bodyPr>
          <a:lstStyle/>
          <a:p>
            <a:pPr marL="457200" indent="-457200"/>
            <a:r>
              <a:rPr lang="en-GB" sz="2400" b="1" dirty="0">
                <a:latin typeface="Century Gothic" panose="020B0502020202020204" pitchFamily="34" charset="0"/>
              </a:rPr>
              <a:t>2. 	</a:t>
            </a:r>
            <a:r>
              <a:rPr lang="en-GB" sz="2400" dirty="0">
                <a:latin typeface="Century Gothic" panose="020B0502020202020204" pitchFamily="34" charset="0"/>
              </a:rPr>
              <a:t>Describe the arrangement of particles in</a:t>
            </a:r>
          </a:p>
          <a:p>
            <a:pPr marL="914400" indent="-457200">
              <a:buFont typeface="+mj-lt"/>
              <a:buAutoNum type="alphaLcPeriod"/>
            </a:pPr>
            <a:r>
              <a:rPr lang="en-GB" sz="2400" dirty="0">
                <a:latin typeface="Century Gothic" panose="020B0502020202020204" pitchFamily="34" charset="0"/>
              </a:rPr>
              <a:t>Solids			(4 marks)</a:t>
            </a:r>
          </a:p>
          <a:p>
            <a:pPr marL="914400" indent="-457200">
              <a:buFont typeface="+mj-lt"/>
              <a:buAutoNum type="alphaLcPeriod"/>
            </a:pPr>
            <a:r>
              <a:rPr lang="en-GB" sz="2400" dirty="0">
                <a:latin typeface="Century Gothic" panose="020B0502020202020204" pitchFamily="34" charset="0"/>
              </a:rPr>
              <a:t>Liquids		(4 marks)</a:t>
            </a:r>
          </a:p>
          <a:p>
            <a:pPr marL="914400" indent="-457200">
              <a:buFont typeface="+mj-lt"/>
              <a:buAutoNum type="alphaLcPeriod"/>
            </a:pPr>
            <a:r>
              <a:rPr lang="en-GB" sz="2400" dirty="0">
                <a:latin typeface="Century Gothic" panose="020B0502020202020204" pitchFamily="34" charset="0"/>
              </a:rPr>
              <a:t>Gases	  		(4 marks)</a:t>
            </a:r>
          </a:p>
          <a:p>
            <a:pPr marL="914400" indent="-457200">
              <a:buFont typeface="+mj-lt"/>
              <a:buAutoNum type="alphaLcPeriod"/>
            </a:pPr>
            <a:endParaRPr lang="en-GB" sz="2400" dirty="0">
              <a:latin typeface="Century Gothic" panose="020B0502020202020204" pitchFamily="34" charset="0"/>
            </a:endParaRPr>
          </a:p>
          <a:p>
            <a:r>
              <a:rPr lang="en-GB" sz="2400" dirty="0">
                <a:latin typeface="Century Gothic" panose="020B0502020202020204" pitchFamily="34" charset="0"/>
              </a:rPr>
              <a:t>Include: movement of particles, space between particles, regular or irregular arrangement, energy of particles. </a:t>
            </a:r>
          </a:p>
        </p:txBody>
      </p:sp>
    </p:spTree>
    <p:extLst>
      <p:ext uri="{BB962C8B-B14F-4D97-AF65-F5344CB8AC3E}">
        <p14:creationId xmlns:p14="http://schemas.microsoft.com/office/powerpoint/2010/main" val="1323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
                                            <p:txEl>
                                              <p:pRg st="0" end="0"/>
                                            </p:txEl>
                                          </p:spTgt>
                                        </p:tgtEl>
                                      </p:cBhvr>
                                    </p:animEffect>
                                    <p:set>
                                      <p:cBhvr>
                                        <p:cTn id="7" dur="1" fill="hold">
                                          <p:stCondLst>
                                            <p:cond delay="499"/>
                                          </p:stCondLst>
                                        </p:cTn>
                                        <p:tgtEl>
                                          <p:spTgt spid="2">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
                                            <p:bg/>
                                          </p:spTgt>
                                        </p:tgtEl>
                                      </p:cBhvr>
                                    </p:animEffect>
                                    <p:set>
                                      <p:cBhvr>
                                        <p:cTn id="10" dur="1" fill="hold">
                                          <p:stCondLst>
                                            <p:cond delay="499"/>
                                          </p:stCondLst>
                                        </p:cTn>
                                        <p:tgtEl>
                                          <p:spTgt spid="2">
                                            <p:bg/>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20">
                                            <p:txEl>
                                              <p:pRg st="0" end="0"/>
                                            </p:txEl>
                                          </p:spTgt>
                                        </p:tgtEl>
                                      </p:cBhvr>
                                    </p:animEffect>
                                    <p:set>
                                      <p:cBhvr>
                                        <p:cTn id="15" dur="1" fill="hold">
                                          <p:stCondLst>
                                            <p:cond delay="499"/>
                                          </p:stCondLst>
                                        </p:cTn>
                                        <p:tgtEl>
                                          <p:spTgt spid="20">
                                            <p:txEl>
                                              <p:pRg st="0" end="0"/>
                                            </p:txEl>
                                          </p:spTgt>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20">
                                            <p:bg/>
                                          </p:spTgt>
                                        </p:tgtEl>
                                      </p:cBhvr>
                                    </p:animEffect>
                                    <p:set>
                                      <p:cBhvr>
                                        <p:cTn id="18" dur="1" fill="hold">
                                          <p:stCondLst>
                                            <p:cond delay="499"/>
                                          </p:stCondLst>
                                        </p:cTn>
                                        <p:tgtEl>
                                          <p:spTgt spid="20">
                                            <p:bg/>
                                          </p:spTgt>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0" nodeType="clickEffect">
                                  <p:stCondLst>
                                    <p:cond delay="0"/>
                                  </p:stCondLst>
                                  <p:childTnLst>
                                    <p:animEffect transition="out" filter="fade">
                                      <p:cBhvr>
                                        <p:cTn id="22" dur="500"/>
                                        <p:tgtEl>
                                          <p:spTgt spid="21">
                                            <p:txEl>
                                              <p:pRg st="0" end="0"/>
                                            </p:txEl>
                                          </p:spTgt>
                                        </p:tgtEl>
                                      </p:cBhvr>
                                    </p:animEffect>
                                    <p:set>
                                      <p:cBhvr>
                                        <p:cTn id="23" dur="1" fill="hold">
                                          <p:stCondLst>
                                            <p:cond delay="499"/>
                                          </p:stCondLst>
                                        </p:cTn>
                                        <p:tgtEl>
                                          <p:spTgt spid="21">
                                            <p:txEl>
                                              <p:pRg st="0" end="0"/>
                                            </p:txEl>
                                          </p:spTgt>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21">
                                            <p:bg/>
                                          </p:spTgt>
                                        </p:tgtEl>
                                      </p:cBhvr>
                                    </p:animEffect>
                                    <p:set>
                                      <p:cBhvr>
                                        <p:cTn id="26" dur="1" fill="hold">
                                          <p:stCondLst>
                                            <p:cond delay="499"/>
                                          </p:stCondLst>
                                        </p:cTn>
                                        <p:tgtEl>
                                          <p:spTgt spid="21">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animBg="1"/>
      <p:bldP spid="20" grpId="0" build="allAtOnce" animBg="1"/>
      <p:bldP spid="21" grpId="0" build="allAtOnce"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333624"/>
            <a:ext cx="10784840"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the three states of matter.</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Name the process by which a solid becomes a liquid.</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In which state of matter do particles have the greatest internal energy? </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Define internal energy.</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Describe the four different pathways by which energy can be transferred.</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3" y="2034313"/>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Solid, liquid, gas</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55321" y="2749949"/>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Melting</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8477" y="3817353"/>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Gas</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3" y="4541089"/>
            <a:ext cx="1063743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The sum of all the kinetic and potential energy of all the particles in a syste</a:t>
            </a:r>
            <a:r>
              <a:rPr lang="en-GB" sz="2400" b="1" dirty="0">
                <a:solidFill>
                  <a:schemeClr val="accent1"/>
                </a:solidFill>
                <a:latin typeface="Century Gothic"/>
                <a:ea typeface="Century Gothic"/>
                <a:cs typeface="Century Gothic"/>
                <a:sym typeface="Century Gothic"/>
              </a:rPr>
              <a:t>m. </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19464" y="5998299"/>
            <a:ext cx="884448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Mechanically, electrically, by radiation or by heating</a:t>
            </a:r>
            <a:endParaRPr sz="1400" b="1" i="0" u="none" strike="noStrike" cap="none" dirty="0">
              <a:solidFill>
                <a:schemeClr val="accent1"/>
              </a:solidFill>
              <a:latin typeface="Arial"/>
              <a:ea typeface="Arial"/>
              <a:cs typeface="Arial"/>
              <a:sym typeface="Arial"/>
            </a:endParaRPr>
          </a:p>
        </p:txBody>
      </p:sp>
      <p:pic>
        <p:nvPicPr>
          <p:cNvPr id="2" name="Picture 1">
            <a:extLst>
              <a:ext uri="{FF2B5EF4-FFF2-40B4-BE49-F238E27FC236}">
                <a16:creationId xmlns:a16="http://schemas.microsoft.com/office/drawing/2014/main" id="{CBE4BE14-DC00-345D-A0F5-383195EE0BA6}"/>
              </a:ext>
            </a:extLst>
          </p:cNvPr>
          <p:cNvPicPr>
            <a:picLocks noChangeAspect="1"/>
          </p:cNvPicPr>
          <p:nvPr/>
        </p:nvPicPr>
        <p:blipFill>
          <a:blip r:embed="rId3"/>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p:cNvSpPr txBox="1"/>
          <p:nvPr/>
        </p:nvSpPr>
        <p:spPr>
          <a:xfrm>
            <a:off x="9391684" y="69165"/>
            <a:ext cx="2661920" cy="369332"/>
          </a:xfrm>
          <a:prstGeom prst="rect">
            <a:avLst/>
          </a:prstGeom>
          <a:noFill/>
        </p:spPr>
        <p:txBody>
          <a:bodyPr wrap="square" rtlCol="0" anchor="t">
            <a:spAutoFit/>
          </a:bodyPr>
          <a:lstStyle/>
          <a:p>
            <a:pPr algn="r"/>
            <a:endParaRPr lang="en-GB" dirty="0">
              <a:latin typeface="Century Gothic" panose="020B0502020202020204" pitchFamily="34" charset="0"/>
            </a:endParaRPr>
          </a:p>
        </p:txBody>
      </p:sp>
      <p:graphicFrame>
        <p:nvGraphicFramePr>
          <p:cNvPr id="4" name="Table 3"/>
          <p:cNvGraphicFramePr>
            <a:graphicFrameLocks noGrp="1"/>
          </p:cNvGraphicFramePr>
          <p:nvPr/>
        </p:nvGraphicFramePr>
        <p:xfrm>
          <a:off x="540000" y="961329"/>
          <a:ext cx="10553700" cy="4114800"/>
        </p:xfrm>
        <a:graphic>
          <a:graphicData uri="http://schemas.openxmlformats.org/drawingml/2006/table">
            <a:tbl>
              <a:tblPr firstRow="1" bandRow="1">
                <a:tableStyleId>{5940675A-B579-460E-94D1-54222C63F5DA}</a:tableStyleId>
              </a:tblPr>
              <a:tblGrid>
                <a:gridCol w="2638425">
                  <a:extLst>
                    <a:ext uri="{9D8B030D-6E8A-4147-A177-3AD203B41FA5}">
                      <a16:colId xmlns:a16="http://schemas.microsoft.com/office/drawing/2014/main" val="3673986569"/>
                    </a:ext>
                  </a:extLst>
                </a:gridCol>
                <a:gridCol w="2638425">
                  <a:extLst>
                    <a:ext uri="{9D8B030D-6E8A-4147-A177-3AD203B41FA5}">
                      <a16:colId xmlns:a16="http://schemas.microsoft.com/office/drawing/2014/main" val="3955239532"/>
                    </a:ext>
                  </a:extLst>
                </a:gridCol>
                <a:gridCol w="2638425">
                  <a:extLst>
                    <a:ext uri="{9D8B030D-6E8A-4147-A177-3AD203B41FA5}">
                      <a16:colId xmlns:a16="http://schemas.microsoft.com/office/drawing/2014/main" val="4291554369"/>
                    </a:ext>
                  </a:extLst>
                </a:gridCol>
                <a:gridCol w="2638425">
                  <a:extLst>
                    <a:ext uri="{9D8B030D-6E8A-4147-A177-3AD203B41FA5}">
                      <a16:colId xmlns:a16="http://schemas.microsoft.com/office/drawing/2014/main" val="2175219077"/>
                    </a:ext>
                  </a:extLst>
                </a:gridCol>
              </a:tblGrid>
              <a:tr h="345717">
                <a:tc>
                  <a:txBody>
                    <a:bodyPr/>
                    <a:lstStyle/>
                    <a:p>
                      <a:r>
                        <a:rPr lang="en-GB" sz="2000" b="1" dirty="0">
                          <a:latin typeface="Century Gothic" panose="020B0502020202020204" pitchFamily="34" charset="0"/>
                        </a:rPr>
                        <a:t>Property</a:t>
                      </a:r>
                    </a:p>
                  </a:txBody>
                  <a:tcPr/>
                </a:tc>
                <a:tc>
                  <a:txBody>
                    <a:bodyPr/>
                    <a:lstStyle/>
                    <a:p>
                      <a:r>
                        <a:rPr lang="en-GB" sz="2000" b="1" dirty="0">
                          <a:latin typeface="Century Gothic" panose="020B0502020202020204" pitchFamily="34" charset="0"/>
                        </a:rPr>
                        <a:t>Solid (4)</a:t>
                      </a:r>
                    </a:p>
                  </a:txBody>
                  <a:tcPr/>
                </a:tc>
                <a:tc>
                  <a:txBody>
                    <a:bodyPr/>
                    <a:lstStyle/>
                    <a:p>
                      <a:r>
                        <a:rPr lang="en-GB" sz="2000" b="1" dirty="0">
                          <a:latin typeface="Century Gothic" panose="020B0502020202020204" pitchFamily="34" charset="0"/>
                        </a:rPr>
                        <a:t>Liquid (4)</a:t>
                      </a:r>
                    </a:p>
                  </a:txBody>
                  <a:tcPr/>
                </a:tc>
                <a:tc>
                  <a:txBody>
                    <a:bodyPr/>
                    <a:lstStyle/>
                    <a:p>
                      <a:r>
                        <a:rPr lang="en-GB" sz="2000" b="1" dirty="0">
                          <a:latin typeface="Century Gothic" panose="020B0502020202020204" pitchFamily="34" charset="0"/>
                        </a:rPr>
                        <a:t>Gas (4)</a:t>
                      </a:r>
                    </a:p>
                  </a:txBody>
                  <a:tcPr/>
                </a:tc>
                <a:extLst>
                  <a:ext uri="{0D108BD9-81ED-4DB2-BD59-A6C34878D82A}">
                    <a16:rowId xmlns:a16="http://schemas.microsoft.com/office/drawing/2014/main" val="3555211522"/>
                  </a:ext>
                </a:extLst>
              </a:tr>
              <a:tr h="605004">
                <a:tc>
                  <a:txBody>
                    <a:bodyPr/>
                    <a:lstStyle/>
                    <a:p>
                      <a:r>
                        <a:rPr lang="en-GB" sz="2000" dirty="0">
                          <a:latin typeface="Century Gothic" panose="020B0502020202020204" pitchFamily="34" charset="0"/>
                        </a:rPr>
                        <a:t>Movement of particles</a:t>
                      </a:r>
                    </a:p>
                  </a:txBody>
                  <a:tcPr/>
                </a:tc>
                <a:tc>
                  <a:txBody>
                    <a:bodyPr/>
                    <a:lstStyle/>
                    <a:p>
                      <a:r>
                        <a:rPr lang="en-GB" sz="2000" dirty="0">
                          <a:latin typeface="Century Gothic" panose="020B0502020202020204" pitchFamily="34" charset="0"/>
                        </a:rPr>
                        <a:t>Vibration around fixed points</a:t>
                      </a:r>
                    </a:p>
                  </a:txBody>
                  <a:tcPr/>
                </a:tc>
                <a:tc>
                  <a:txBody>
                    <a:bodyPr/>
                    <a:lstStyle/>
                    <a:p>
                      <a:r>
                        <a:rPr lang="en-GB" sz="2000" dirty="0">
                          <a:latin typeface="Century Gothic" panose="020B0502020202020204" pitchFamily="34" charset="0"/>
                        </a:rPr>
                        <a:t>Particles flow over one another</a:t>
                      </a:r>
                    </a:p>
                  </a:txBody>
                  <a:tcPr/>
                </a:tc>
                <a:tc>
                  <a:txBody>
                    <a:bodyPr/>
                    <a:lstStyle/>
                    <a:p>
                      <a:r>
                        <a:rPr lang="en-GB" sz="2000" dirty="0">
                          <a:latin typeface="Century Gothic" panose="020B0502020202020204" pitchFamily="34" charset="0"/>
                        </a:rPr>
                        <a:t>Particles</a:t>
                      </a:r>
                      <a:r>
                        <a:rPr lang="en-GB" sz="2000" baseline="0" dirty="0">
                          <a:latin typeface="Century Gothic" panose="020B0502020202020204" pitchFamily="34" charset="0"/>
                        </a:rPr>
                        <a:t> move quickly. </a:t>
                      </a:r>
                      <a:endParaRPr lang="en-GB" sz="2000" dirty="0">
                        <a:latin typeface="Century Gothic" panose="020B0502020202020204" pitchFamily="34" charset="0"/>
                      </a:endParaRPr>
                    </a:p>
                  </a:txBody>
                  <a:tcPr/>
                </a:tc>
                <a:extLst>
                  <a:ext uri="{0D108BD9-81ED-4DB2-BD59-A6C34878D82A}">
                    <a16:rowId xmlns:a16="http://schemas.microsoft.com/office/drawing/2014/main" val="3223990762"/>
                  </a:ext>
                </a:extLst>
              </a:tr>
              <a:tr h="605004">
                <a:tc>
                  <a:txBody>
                    <a:bodyPr/>
                    <a:lstStyle/>
                    <a:p>
                      <a:r>
                        <a:rPr lang="en-GB" sz="2000" dirty="0">
                          <a:latin typeface="Century Gothic" panose="020B0502020202020204" pitchFamily="34" charset="0"/>
                        </a:rPr>
                        <a:t>Space</a:t>
                      </a:r>
                      <a:r>
                        <a:rPr lang="en-GB" sz="2000" baseline="0" dirty="0">
                          <a:latin typeface="Century Gothic" panose="020B0502020202020204" pitchFamily="34" charset="0"/>
                        </a:rPr>
                        <a:t> between particles</a:t>
                      </a:r>
                      <a:endParaRPr lang="en-GB" sz="2000" dirty="0">
                        <a:latin typeface="Century Gothic" panose="020B0502020202020204" pitchFamily="34" charset="0"/>
                      </a:endParaRPr>
                    </a:p>
                  </a:txBody>
                  <a:tcPr/>
                </a:tc>
                <a:tc>
                  <a:txBody>
                    <a:bodyPr/>
                    <a:lstStyle/>
                    <a:p>
                      <a:r>
                        <a:rPr lang="en-GB" sz="2000" dirty="0">
                          <a:latin typeface="Century Gothic" panose="020B0502020202020204" pitchFamily="34" charset="0"/>
                        </a:rPr>
                        <a:t>Particles are touching</a:t>
                      </a:r>
                    </a:p>
                  </a:txBody>
                  <a:tcPr/>
                </a:tc>
                <a:tc>
                  <a:txBody>
                    <a:bodyPr/>
                    <a:lstStyle/>
                    <a:p>
                      <a:r>
                        <a:rPr lang="en-GB" sz="2000" dirty="0">
                          <a:latin typeface="Century Gothic" panose="020B0502020202020204" pitchFamily="34" charset="0"/>
                        </a:rPr>
                        <a:t>Particles are touching</a:t>
                      </a:r>
                    </a:p>
                  </a:txBody>
                  <a:tcPr/>
                </a:tc>
                <a:tc>
                  <a:txBody>
                    <a:bodyPr/>
                    <a:lstStyle/>
                    <a:p>
                      <a:r>
                        <a:rPr lang="en-GB" sz="2000" dirty="0">
                          <a:latin typeface="Century Gothic" panose="020B0502020202020204" pitchFamily="34" charset="0"/>
                        </a:rPr>
                        <a:t>Particles can have</a:t>
                      </a:r>
                      <a:r>
                        <a:rPr lang="en-GB" sz="2000" baseline="0" dirty="0">
                          <a:latin typeface="Century Gothic" panose="020B0502020202020204" pitchFamily="34" charset="0"/>
                        </a:rPr>
                        <a:t> large distances between them and may collide when moving.</a:t>
                      </a:r>
                      <a:endParaRPr lang="en-GB" sz="2000" dirty="0">
                        <a:latin typeface="Century Gothic" panose="020B0502020202020204" pitchFamily="34" charset="0"/>
                      </a:endParaRPr>
                    </a:p>
                  </a:txBody>
                  <a:tcPr/>
                </a:tc>
                <a:extLst>
                  <a:ext uri="{0D108BD9-81ED-4DB2-BD59-A6C34878D82A}">
                    <a16:rowId xmlns:a16="http://schemas.microsoft.com/office/drawing/2014/main" val="3177153414"/>
                  </a:ext>
                </a:extLst>
              </a:tr>
              <a:tr h="864291">
                <a:tc>
                  <a:txBody>
                    <a:bodyPr/>
                    <a:lstStyle/>
                    <a:p>
                      <a:r>
                        <a:rPr lang="en-GB" sz="2000" dirty="0">
                          <a:latin typeface="Century Gothic" panose="020B0502020202020204" pitchFamily="34" charset="0"/>
                        </a:rPr>
                        <a:t>Regular</a:t>
                      </a:r>
                      <a:r>
                        <a:rPr lang="en-GB" sz="2000" baseline="0" dirty="0">
                          <a:latin typeface="Century Gothic" panose="020B0502020202020204" pitchFamily="34" charset="0"/>
                        </a:rPr>
                        <a:t> or irregular arrangement of particles?</a:t>
                      </a:r>
                      <a:endParaRPr lang="en-GB" sz="2000" dirty="0">
                        <a:latin typeface="Century Gothic" panose="020B0502020202020204" pitchFamily="34" charset="0"/>
                      </a:endParaRPr>
                    </a:p>
                  </a:txBody>
                  <a:tcPr/>
                </a:tc>
                <a:tc>
                  <a:txBody>
                    <a:bodyPr/>
                    <a:lstStyle/>
                    <a:p>
                      <a:r>
                        <a:rPr lang="en-GB" sz="2000" dirty="0">
                          <a:latin typeface="Century Gothic" panose="020B0502020202020204" pitchFamily="34" charset="0"/>
                        </a:rPr>
                        <a:t>Regular</a:t>
                      </a:r>
                    </a:p>
                  </a:txBody>
                  <a:tcPr/>
                </a:tc>
                <a:tc>
                  <a:txBody>
                    <a:bodyPr/>
                    <a:lstStyle/>
                    <a:p>
                      <a:r>
                        <a:rPr lang="en-GB" sz="2000" dirty="0">
                          <a:latin typeface="Century Gothic" panose="020B0502020202020204" pitchFamily="34" charset="0"/>
                        </a:rPr>
                        <a:t>Irregular</a:t>
                      </a:r>
                    </a:p>
                  </a:txBody>
                  <a:tcPr/>
                </a:tc>
                <a:tc>
                  <a:txBody>
                    <a:bodyPr/>
                    <a:lstStyle/>
                    <a:p>
                      <a:r>
                        <a:rPr lang="en-GB" sz="2000" dirty="0">
                          <a:latin typeface="Century Gothic" panose="020B0502020202020204" pitchFamily="34" charset="0"/>
                        </a:rPr>
                        <a:t>Irregular</a:t>
                      </a:r>
                    </a:p>
                  </a:txBody>
                  <a:tcPr/>
                </a:tc>
                <a:extLst>
                  <a:ext uri="{0D108BD9-81ED-4DB2-BD59-A6C34878D82A}">
                    <a16:rowId xmlns:a16="http://schemas.microsoft.com/office/drawing/2014/main" val="3382167867"/>
                  </a:ext>
                </a:extLst>
              </a:tr>
              <a:tr h="345717">
                <a:tc>
                  <a:txBody>
                    <a:bodyPr/>
                    <a:lstStyle/>
                    <a:p>
                      <a:r>
                        <a:rPr lang="en-GB" sz="2000" dirty="0">
                          <a:latin typeface="Century Gothic" panose="020B0502020202020204" pitchFamily="34" charset="0"/>
                        </a:rPr>
                        <a:t>Energy of particles</a:t>
                      </a:r>
                    </a:p>
                  </a:txBody>
                  <a:tcPr/>
                </a:tc>
                <a:tc>
                  <a:txBody>
                    <a:bodyPr/>
                    <a:lstStyle/>
                    <a:p>
                      <a:r>
                        <a:rPr lang="en-GB" sz="2000" dirty="0">
                          <a:latin typeface="Century Gothic" panose="020B0502020202020204" pitchFamily="34" charset="0"/>
                        </a:rPr>
                        <a:t>Low</a:t>
                      </a:r>
                    </a:p>
                  </a:txBody>
                  <a:tcPr/>
                </a:tc>
                <a:tc>
                  <a:txBody>
                    <a:bodyPr/>
                    <a:lstStyle/>
                    <a:p>
                      <a:r>
                        <a:rPr lang="en-GB" sz="2000" dirty="0">
                          <a:latin typeface="Century Gothic" panose="020B0502020202020204" pitchFamily="34" charset="0"/>
                        </a:rPr>
                        <a:t>Intermediate</a:t>
                      </a:r>
                    </a:p>
                  </a:txBody>
                  <a:tcPr/>
                </a:tc>
                <a:tc>
                  <a:txBody>
                    <a:bodyPr/>
                    <a:lstStyle/>
                    <a:p>
                      <a:r>
                        <a:rPr lang="en-GB" sz="2000" dirty="0">
                          <a:latin typeface="Century Gothic" panose="020B0502020202020204" pitchFamily="34" charset="0"/>
                        </a:rPr>
                        <a:t>High</a:t>
                      </a:r>
                    </a:p>
                  </a:txBody>
                  <a:tcPr/>
                </a:tc>
                <a:extLst>
                  <a:ext uri="{0D108BD9-81ED-4DB2-BD59-A6C34878D82A}">
                    <a16:rowId xmlns:a16="http://schemas.microsoft.com/office/drawing/2014/main" val="3853290013"/>
                  </a:ext>
                </a:extLst>
              </a:tr>
            </a:tbl>
          </a:graphicData>
        </a:graphic>
      </p:graphicFrame>
      <p:sp>
        <p:nvSpPr>
          <p:cNvPr id="5" name="TextBox 4"/>
          <p:cNvSpPr txBox="1"/>
          <p:nvPr/>
        </p:nvSpPr>
        <p:spPr>
          <a:xfrm>
            <a:off x="501075" y="5317460"/>
            <a:ext cx="9144000" cy="1200329"/>
          </a:xfrm>
          <a:prstGeom prst="rect">
            <a:avLst/>
          </a:prstGeom>
          <a:noFill/>
        </p:spPr>
        <p:txBody>
          <a:bodyPr wrap="square" rtlCol="0">
            <a:spAutoFit/>
          </a:bodyPr>
          <a:lstStyle/>
          <a:p>
            <a:r>
              <a:rPr lang="en-GB" sz="2000" b="1" dirty="0">
                <a:latin typeface="Century Gothic" panose="020B0502020202020204" pitchFamily="34" charset="0"/>
              </a:rPr>
              <a:t>What mark would you give to the following answer? Why?</a:t>
            </a:r>
          </a:p>
          <a:p>
            <a:endParaRPr lang="en-GB" sz="1200" dirty="0">
              <a:latin typeface="Century Gothic" panose="020B0502020202020204" pitchFamily="34" charset="0"/>
            </a:endParaRPr>
          </a:p>
          <a:p>
            <a:r>
              <a:rPr lang="en-GB" sz="2000" dirty="0">
                <a:latin typeface="Century Gothic" panose="020B0502020202020204" pitchFamily="34" charset="0"/>
              </a:rPr>
              <a:t>A. The particles in solids are held in a regular fixed position and they are touching. The energy is low so the particles are not moving. </a:t>
            </a:r>
          </a:p>
        </p:txBody>
      </p:sp>
      <p:sp>
        <p:nvSpPr>
          <p:cNvPr id="25" name="TextBox 24"/>
          <p:cNvSpPr txBox="1"/>
          <p:nvPr/>
        </p:nvSpPr>
        <p:spPr>
          <a:xfrm>
            <a:off x="9968853" y="5714603"/>
            <a:ext cx="1144653" cy="430887"/>
          </a:xfrm>
          <a:prstGeom prst="rect">
            <a:avLst/>
          </a:prstGeom>
          <a:noFill/>
        </p:spPr>
        <p:txBody>
          <a:bodyPr wrap="square" lIns="0" tIns="0" rIns="0" bIns="0" rtlCol="0">
            <a:spAutoFit/>
          </a:bodyPr>
          <a:lstStyle/>
          <a:p>
            <a:pPr algn="r"/>
            <a:r>
              <a:rPr lang="en-GB" sz="2800" b="1" dirty="0">
                <a:solidFill>
                  <a:schemeClr val="accent1"/>
                </a:solidFill>
                <a:latin typeface="Century Gothic" panose="020B0502020202020204" pitchFamily="34" charset="0"/>
              </a:rPr>
              <a:t>3/4</a:t>
            </a:r>
          </a:p>
        </p:txBody>
      </p:sp>
      <p:sp>
        <p:nvSpPr>
          <p:cNvPr id="2" name="Title 1">
            <a:extLst>
              <a:ext uri="{FF2B5EF4-FFF2-40B4-BE49-F238E27FC236}">
                <a16:creationId xmlns:a16="http://schemas.microsoft.com/office/drawing/2014/main" id="{0610A57E-ED69-DB4E-8A7D-9EB903037BB1}"/>
              </a:ext>
            </a:extLst>
          </p:cNvPr>
          <p:cNvSpPr>
            <a:spLocks noGrp="1"/>
          </p:cNvSpPr>
          <p:nvPr>
            <p:ph type="title"/>
          </p:nvPr>
        </p:nvSpPr>
        <p:spPr/>
        <p:txBody>
          <a:bodyPr>
            <a:normAutofit/>
          </a:bodyPr>
          <a:lstStyle/>
          <a:p>
            <a:pPr>
              <a:lnSpc>
                <a:spcPct val="107000"/>
              </a:lnSpc>
              <a:spcAft>
                <a:spcPts val="800"/>
              </a:spcAft>
            </a:pPr>
            <a:r>
              <a:rPr lang="en-GB" dirty="0">
                <a:latin typeface="Century Gothic" panose="020B0502020202020204" pitchFamily="34" charset="0"/>
                <a:ea typeface="Calibri" charset="0"/>
                <a:cs typeface="Times New Roman" charset="0"/>
              </a:rPr>
              <a:t>Mark scheme</a:t>
            </a:r>
            <a:endParaRPr lang="en-GB" dirty="0">
              <a:latin typeface="Century Gothic" panose="020B0502020202020204" pitchFamily="34" charset="0"/>
            </a:endParaRPr>
          </a:p>
        </p:txBody>
      </p:sp>
      <p:sp>
        <p:nvSpPr>
          <p:cNvPr id="12" name="TextBox 15">
            <a:extLst>
              <a:ext uri="{FF2B5EF4-FFF2-40B4-BE49-F238E27FC236}">
                <a16:creationId xmlns:a16="http://schemas.microsoft.com/office/drawing/2014/main" id="{EB2B6C09-8D5D-8240-93A2-A148953D77F3}"/>
              </a:ext>
            </a:extLst>
          </p:cNvPr>
          <p:cNvSpPr txBox="1"/>
          <p:nvPr/>
        </p:nvSpPr>
        <p:spPr>
          <a:xfrm>
            <a:off x="7426733" y="5437932"/>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accent1"/>
                </a:solidFill>
              </a:rPr>
              <a:t>✓</a:t>
            </a:r>
          </a:p>
        </p:txBody>
      </p:sp>
      <p:sp>
        <p:nvSpPr>
          <p:cNvPr id="13" name="TextBox 15">
            <a:extLst>
              <a:ext uri="{FF2B5EF4-FFF2-40B4-BE49-F238E27FC236}">
                <a16:creationId xmlns:a16="http://schemas.microsoft.com/office/drawing/2014/main" id="{EB2B6C09-8D5D-8240-93A2-A148953D77F3}"/>
              </a:ext>
            </a:extLst>
          </p:cNvPr>
          <p:cNvSpPr txBox="1"/>
          <p:nvPr/>
        </p:nvSpPr>
        <p:spPr>
          <a:xfrm>
            <a:off x="3443749" y="6300000"/>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accent1"/>
                </a:solidFill>
              </a:rPr>
              <a:t>✓</a:t>
            </a:r>
          </a:p>
        </p:txBody>
      </p:sp>
      <p:sp>
        <p:nvSpPr>
          <p:cNvPr id="14" name="TextBox 15">
            <a:extLst>
              <a:ext uri="{FF2B5EF4-FFF2-40B4-BE49-F238E27FC236}">
                <a16:creationId xmlns:a16="http://schemas.microsoft.com/office/drawing/2014/main" id="{EB2B6C09-8D5D-8240-93A2-A148953D77F3}"/>
              </a:ext>
            </a:extLst>
          </p:cNvPr>
          <p:cNvSpPr txBox="1"/>
          <p:nvPr/>
        </p:nvSpPr>
        <p:spPr>
          <a:xfrm>
            <a:off x="905640" y="6300000"/>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accent1"/>
                </a:solidFill>
              </a:rPr>
              <a:t>✓</a:t>
            </a:r>
          </a:p>
        </p:txBody>
      </p:sp>
      <p:sp>
        <p:nvSpPr>
          <p:cNvPr id="11" name="TextBox 15">
            <a:extLst>
              <a:ext uri="{FF2B5EF4-FFF2-40B4-BE49-F238E27FC236}">
                <a16:creationId xmlns:a16="http://schemas.microsoft.com/office/drawing/2014/main" id="{4074D158-104D-CA45-92D4-57585ED0FE1A}"/>
              </a:ext>
            </a:extLst>
          </p:cNvPr>
          <p:cNvSpPr txBox="1"/>
          <p:nvPr/>
        </p:nvSpPr>
        <p:spPr>
          <a:xfrm>
            <a:off x="7841085" y="6145490"/>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dirty="0">
                <a:solidFill>
                  <a:schemeClr val="accent1"/>
                </a:solidFill>
                <a:latin typeface="Century Gothic" panose="020B0502020202020204" pitchFamily="34" charset="0"/>
              </a:rPr>
              <a:t>x</a:t>
            </a:r>
          </a:p>
        </p:txBody>
      </p:sp>
    </p:spTree>
    <p:extLst>
      <p:ext uri="{BB962C8B-B14F-4D97-AF65-F5344CB8AC3E}">
        <p14:creationId xmlns:p14="http://schemas.microsoft.com/office/powerpoint/2010/main" val="287598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2" grpId="0"/>
      <p:bldP spid="13" grpId="0"/>
      <p:bldP spid="14"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95160" y="179616"/>
            <a:ext cx="11478680" cy="370823"/>
          </a:xfrm>
        </p:spPr>
        <p:txBody>
          <a:bodyPr>
            <a:noAutofit/>
          </a:bodyPr>
          <a:lstStyle/>
          <a:p>
            <a:pPr>
              <a:lnSpc>
                <a:spcPct val="100000"/>
              </a:lnSpc>
            </a:pPr>
            <a:r>
              <a:rPr lang="en-GB" sz="2400" dirty="0">
                <a:latin typeface="Century Gothic" panose="020B0502020202020204" pitchFamily="34" charset="0"/>
              </a:rPr>
              <a:t>I: Compare: </a:t>
            </a:r>
            <a:r>
              <a:rPr lang="en-GB" sz="2400" i="1" dirty="0">
                <a:latin typeface="Century Gothic" panose="020B0502020202020204" pitchFamily="34" charset="0"/>
              </a:rPr>
              <a:t>to outline the similarities and/or differences between things</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921" y="1175024"/>
            <a:ext cx="6001997"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Compare</a:t>
            </a:r>
            <a:r>
              <a:rPr lang="en-US" sz="2400" dirty="0">
                <a:latin typeface="Century Gothic" panose="020B0502020202020204" pitchFamily="34" charset="0"/>
              </a:rPr>
              <a:t> the structure of a sperm cell and a muscle cell.</a:t>
            </a:r>
          </a:p>
        </p:txBody>
      </p:sp>
      <p:sp>
        <p:nvSpPr>
          <p:cNvPr id="7" name="TextBox 6">
            <a:extLst>
              <a:ext uri="{FF2B5EF4-FFF2-40B4-BE49-F238E27FC236}">
                <a16:creationId xmlns:a16="http://schemas.microsoft.com/office/drawing/2014/main" id="{B7A3DBB4-E61A-41DB-AB0D-ECE0B2A2E82B}"/>
              </a:ext>
            </a:extLst>
          </p:cNvPr>
          <p:cNvSpPr txBox="1"/>
          <p:nvPr/>
        </p:nvSpPr>
        <p:spPr>
          <a:xfrm>
            <a:off x="317578" y="2986087"/>
            <a:ext cx="6445483" cy="2585323"/>
          </a:xfrm>
          <a:prstGeom prst="rect">
            <a:avLst/>
          </a:prstGeom>
          <a:noFill/>
          <a:ln>
            <a:noFill/>
          </a:ln>
        </p:spPr>
        <p:txBody>
          <a:bodyPr wrap="square" rtlCol="0">
            <a:spAutoFit/>
          </a:bodyPr>
          <a:lstStyle/>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Both</a:t>
            </a:r>
            <a:r>
              <a:rPr lang="en-US" b="1" dirty="0">
                <a:solidFill>
                  <a:schemeClr val="accent1"/>
                </a:solidFill>
                <a:latin typeface="Century Gothic" panose="020B0502020202020204" pitchFamily="34" charset="0"/>
              </a:rPr>
              <a:t> </a:t>
            </a:r>
            <a:r>
              <a:rPr lang="en-US" dirty="0">
                <a:solidFill>
                  <a:schemeClr val="accent1"/>
                </a:solidFill>
                <a:latin typeface="Century Gothic" panose="020B0502020202020204" pitchFamily="34" charset="0"/>
              </a:rPr>
              <a:t>cells are examples of </a:t>
            </a:r>
            <a:r>
              <a:rPr lang="en-US" b="1" dirty="0">
                <a:solidFill>
                  <a:schemeClr val="accent1"/>
                </a:solidFill>
                <a:latin typeface="Century Gothic" panose="020B0502020202020204" pitchFamily="34" charset="0"/>
              </a:rPr>
              <a:t>animal cells</a:t>
            </a: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Both</a:t>
            </a:r>
            <a:r>
              <a:rPr lang="en-US" dirty="0">
                <a:solidFill>
                  <a:schemeClr val="accent1"/>
                </a:solidFill>
                <a:latin typeface="Century Gothic" panose="020B0502020202020204" pitchFamily="34" charset="0"/>
              </a:rPr>
              <a:t> cells have </a:t>
            </a:r>
            <a:r>
              <a:rPr lang="en-US" b="1" dirty="0">
                <a:solidFill>
                  <a:schemeClr val="accent1"/>
                </a:solidFill>
                <a:latin typeface="Century Gothic" panose="020B0502020202020204" pitchFamily="34" charset="0"/>
              </a:rPr>
              <a:t>many mitochondria </a:t>
            </a:r>
            <a:r>
              <a:rPr lang="en-US" dirty="0">
                <a:solidFill>
                  <a:schemeClr val="accent1"/>
                </a:solidFill>
                <a:latin typeface="Century Gothic" panose="020B0502020202020204" pitchFamily="34" charset="0"/>
              </a:rPr>
              <a:t>to release energy so they can carry out their function</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Sperm cells </a:t>
            </a:r>
            <a:r>
              <a:rPr lang="en-US" b="1" dirty="0">
                <a:solidFill>
                  <a:schemeClr val="accent1"/>
                </a:solidFill>
                <a:latin typeface="Century Gothic" panose="020B0502020202020204" pitchFamily="34" charset="0"/>
              </a:rPr>
              <a:t>have a tail </a:t>
            </a:r>
            <a:r>
              <a:rPr lang="en-US" u="sng" dirty="0">
                <a:solidFill>
                  <a:schemeClr val="accent1"/>
                </a:solidFill>
                <a:latin typeface="Century Gothic" panose="020B0502020202020204" pitchFamily="34" charset="0"/>
              </a:rPr>
              <a:t>whereas</a:t>
            </a:r>
            <a:r>
              <a:rPr lang="en-US" dirty="0">
                <a:solidFill>
                  <a:schemeClr val="accent1"/>
                </a:solidFill>
                <a:latin typeface="Century Gothic" panose="020B0502020202020204" pitchFamily="34" charset="0"/>
              </a:rPr>
              <a:t> muscle cells do not</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Muscle cells have </a:t>
            </a:r>
            <a:r>
              <a:rPr lang="en-US" b="1" dirty="0">
                <a:solidFill>
                  <a:schemeClr val="accent1"/>
                </a:solidFill>
                <a:latin typeface="Century Gothic" panose="020B0502020202020204" pitchFamily="34" charset="0"/>
              </a:rPr>
              <a:t>a full set of chromosomes </a:t>
            </a:r>
            <a:r>
              <a:rPr lang="en-US" dirty="0">
                <a:solidFill>
                  <a:schemeClr val="accent1"/>
                </a:solidFill>
                <a:latin typeface="Century Gothic" panose="020B0502020202020204" pitchFamily="34" charset="0"/>
              </a:rPr>
              <a:t>in the nucleus </a:t>
            </a:r>
            <a:r>
              <a:rPr lang="en-US" u="sng" dirty="0">
                <a:solidFill>
                  <a:schemeClr val="accent1"/>
                </a:solidFill>
                <a:latin typeface="Century Gothic" panose="020B0502020202020204" pitchFamily="34" charset="0"/>
              </a:rPr>
              <a:t>whereas</a:t>
            </a:r>
            <a:r>
              <a:rPr lang="en-US" dirty="0">
                <a:solidFill>
                  <a:schemeClr val="accent1"/>
                </a:solidFill>
                <a:latin typeface="Century Gothic" panose="020B0502020202020204" pitchFamily="34" charset="0"/>
              </a:rPr>
              <a:t> sperm cells have half a set of chromosomes in the nucleus</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Sperm cells </a:t>
            </a:r>
            <a:r>
              <a:rPr lang="en-US" b="1" dirty="0">
                <a:solidFill>
                  <a:schemeClr val="accent1"/>
                </a:solidFill>
                <a:latin typeface="Century Gothic" panose="020B0502020202020204" pitchFamily="34" charset="0"/>
              </a:rPr>
              <a:t>have digestive enzymes </a:t>
            </a:r>
            <a:r>
              <a:rPr lang="en-US" dirty="0">
                <a:solidFill>
                  <a:schemeClr val="accent1"/>
                </a:solidFill>
                <a:latin typeface="Century Gothic" panose="020B0502020202020204" pitchFamily="34" charset="0"/>
              </a:rPr>
              <a:t>stored in the acrosome </a:t>
            </a:r>
            <a:r>
              <a:rPr lang="en-US" u="sng" dirty="0">
                <a:solidFill>
                  <a:schemeClr val="accent1"/>
                </a:solidFill>
                <a:latin typeface="Century Gothic" panose="020B0502020202020204" pitchFamily="34" charset="0"/>
              </a:rPr>
              <a:t>whereas</a:t>
            </a:r>
            <a:r>
              <a:rPr lang="en-US" dirty="0">
                <a:solidFill>
                  <a:schemeClr val="accent1"/>
                </a:solidFill>
                <a:latin typeface="Century Gothic" panose="020B0502020202020204" pitchFamily="34" charset="0"/>
              </a:rPr>
              <a:t> muscle cells do not</a:t>
            </a:r>
          </a:p>
        </p:txBody>
      </p:sp>
      <p:pic>
        <p:nvPicPr>
          <p:cNvPr id="9" name="Picture 8" descr="Shape, arrow&#10;&#10;Description automatically generated">
            <a:extLst>
              <a:ext uri="{FF2B5EF4-FFF2-40B4-BE49-F238E27FC236}">
                <a16:creationId xmlns:a16="http://schemas.microsoft.com/office/drawing/2014/main" id="{2CE36EA6-B381-A147-8393-69D899304288}"/>
              </a:ext>
            </a:extLst>
          </p:cNvPr>
          <p:cNvPicPr>
            <a:picLocks noChangeAspect="1"/>
          </p:cNvPicPr>
          <p:nvPr/>
        </p:nvPicPr>
        <p:blipFill>
          <a:blip r:embed="rId2"/>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2F345D93-0AA6-BF41-9185-7B4CBC662D7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86229926-F17F-CF4B-83CE-B5F03F8BE6AA}"/>
              </a:ext>
            </a:extLst>
          </p:cNvPr>
          <p:cNvSpPr txBox="1"/>
          <p:nvPr/>
        </p:nvSpPr>
        <p:spPr>
          <a:xfrm>
            <a:off x="218921" y="2505900"/>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ECAA0B01-764C-9542-A4BF-925FC217C5C6}"/>
              </a:ext>
            </a:extLst>
          </p:cNvPr>
          <p:cNvSpPr/>
          <p:nvPr/>
        </p:nvSpPr>
        <p:spPr>
          <a:xfrm>
            <a:off x="6885482" y="1040501"/>
            <a:ext cx="4207239" cy="4524315"/>
          </a:xfrm>
          <a:prstGeom prst="rect">
            <a:avLst/>
          </a:prstGeom>
        </p:spPr>
        <p:txBody>
          <a:bodyPr wrap="square">
            <a:spAutoFit/>
          </a:bodyPr>
          <a:lstStyle/>
          <a:p>
            <a:r>
              <a:rPr lang="en-GB" sz="2400">
                <a:latin typeface="Century Gothic" panose="020B0502020202020204" pitchFamily="34" charset="0"/>
              </a:rPr>
              <a:t>To ‘compare’,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Give </a:t>
            </a:r>
            <a:r>
              <a:rPr lang="en-GB" sz="2400" b="1">
                <a:latin typeface="Century Gothic" panose="020B0502020202020204" pitchFamily="34" charset="0"/>
              </a:rPr>
              <a:t>similarities.</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Write </a:t>
            </a:r>
            <a:r>
              <a:rPr lang="en-GB" sz="2400" b="1">
                <a:latin typeface="Century Gothic" panose="020B0502020202020204" pitchFamily="34" charset="0"/>
              </a:rPr>
              <a:t>paired statements </a:t>
            </a:r>
            <a:r>
              <a:rPr lang="en-GB" sz="2400">
                <a:latin typeface="Century Gothic" panose="020B0502020202020204" pitchFamily="34" charset="0"/>
              </a:rPr>
              <a:t>that </a:t>
            </a:r>
            <a:r>
              <a:rPr lang="en-GB" sz="2400" b="1">
                <a:latin typeface="Century Gothic" panose="020B0502020202020204" pitchFamily="34" charset="0"/>
              </a:rPr>
              <a:t>show differences relating to the same feature</a:t>
            </a:r>
            <a:r>
              <a:rPr lang="en-GB" sz="2400">
                <a:latin typeface="Century Gothic" panose="020B0502020202020204" pitchFamily="34" charset="0"/>
              </a:rPr>
              <a:t>. </a:t>
            </a:r>
          </a:p>
          <a:p>
            <a:pPr indent="-285750">
              <a:buFont typeface="Arial" panose="020B0604020202020204" pitchFamily="34" charset="0"/>
              <a:buChar char="•"/>
            </a:pPr>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Use the term ‘</a:t>
            </a:r>
            <a:r>
              <a:rPr lang="en-GB" sz="2400" b="1">
                <a:latin typeface="Century Gothic" panose="020B0502020202020204" pitchFamily="34" charset="0"/>
              </a:rPr>
              <a:t>whereas</a:t>
            </a:r>
            <a:r>
              <a:rPr lang="en-GB" sz="2400">
                <a:latin typeface="Century Gothic" panose="020B0502020202020204" pitchFamily="34" charset="0"/>
              </a:rPr>
              <a:t>’ to link your statements. </a:t>
            </a:r>
          </a:p>
        </p:txBody>
      </p:sp>
    </p:spTree>
    <p:extLst>
      <p:ext uri="{BB962C8B-B14F-4D97-AF65-F5344CB8AC3E}">
        <p14:creationId xmlns:p14="http://schemas.microsoft.com/office/powerpoint/2010/main" val="405259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95160" y="179616"/>
            <a:ext cx="11996840" cy="370823"/>
          </a:xfrm>
        </p:spPr>
        <p:txBody>
          <a:bodyPr>
            <a:noAutofit/>
          </a:bodyPr>
          <a:lstStyle/>
          <a:p>
            <a:pPr>
              <a:lnSpc>
                <a:spcPct val="100000"/>
              </a:lnSpc>
            </a:pPr>
            <a:r>
              <a:rPr lang="en-GB" sz="2400" dirty="0">
                <a:latin typeface="Century Gothic" panose="020B0502020202020204" pitchFamily="34" charset="0"/>
              </a:rPr>
              <a:t>We: Compare: </a:t>
            </a:r>
            <a:r>
              <a:rPr lang="en-GB" sz="2400" i="1" dirty="0">
                <a:latin typeface="Century Gothic" panose="020B0502020202020204" pitchFamily="34" charset="0"/>
              </a:rPr>
              <a:t>to outline the similarities and/or differences between things</a:t>
            </a:r>
          </a:p>
        </p:txBody>
      </p:sp>
      <p:pic>
        <p:nvPicPr>
          <p:cNvPr id="9" name="Picture 8" descr="Shape, arrow&#10;&#10;Description automatically generated">
            <a:extLst>
              <a:ext uri="{FF2B5EF4-FFF2-40B4-BE49-F238E27FC236}">
                <a16:creationId xmlns:a16="http://schemas.microsoft.com/office/drawing/2014/main" id="{2CE36EA6-B381-A147-8393-69D899304288}"/>
              </a:ext>
            </a:extLst>
          </p:cNvPr>
          <p:cNvPicPr>
            <a:picLocks noChangeAspect="1"/>
          </p:cNvPicPr>
          <p:nvPr/>
        </p:nvPicPr>
        <p:blipFill>
          <a:blip r:embed="rId2"/>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2F345D93-0AA6-BF41-9185-7B4CBC662D7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86229926-F17F-CF4B-83CE-B5F03F8BE6AA}"/>
              </a:ext>
            </a:extLst>
          </p:cNvPr>
          <p:cNvSpPr txBox="1"/>
          <p:nvPr/>
        </p:nvSpPr>
        <p:spPr>
          <a:xfrm>
            <a:off x="218921" y="2505900"/>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ECAA0B01-764C-9542-A4BF-925FC217C5C6}"/>
              </a:ext>
            </a:extLst>
          </p:cNvPr>
          <p:cNvSpPr/>
          <p:nvPr/>
        </p:nvSpPr>
        <p:spPr>
          <a:xfrm>
            <a:off x="6885482" y="1040501"/>
            <a:ext cx="4207239" cy="4524315"/>
          </a:xfrm>
          <a:prstGeom prst="rect">
            <a:avLst/>
          </a:prstGeom>
        </p:spPr>
        <p:txBody>
          <a:bodyPr wrap="square">
            <a:spAutoFit/>
          </a:bodyPr>
          <a:lstStyle/>
          <a:p>
            <a:r>
              <a:rPr lang="en-GB" sz="2400">
                <a:latin typeface="Century Gothic" panose="020B0502020202020204" pitchFamily="34" charset="0"/>
              </a:rPr>
              <a:t>To ‘compare’,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Give </a:t>
            </a:r>
            <a:r>
              <a:rPr lang="en-GB" sz="2400" b="1">
                <a:latin typeface="Century Gothic" panose="020B0502020202020204" pitchFamily="34" charset="0"/>
              </a:rPr>
              <a:t>similarities.</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Write </a:t>
            </a:r>
            <a:r>
              <a:rPr lang="en-GB" sz="2400" b="1">
                <a:latin typeface="Century Gothic" panose="020B0502020202020204" pitchFamily="34" charset="0"/>
              </a:rPr>
              <a:t>paired statements </a:t>
            </a:r>
            <a:r>
              <a:rPr lang="en-GB" sz="2400">
                <a:latin typeface="Century Gothic" panose="020B0502020202020204" pitchFamily="34" charset="0"/>
              </a:rPr>
              <a:t>that </a:t>
            </a:r>
            <a:r>
              <a:rPr lang="en-GB" sz="2400" b="1">
                <a:latin typeface="Century Gothic" panose="020B0502020202020204" pitchFamily="34" charset="0"/>
              </a:rPr>
              <a:t>show differences relating to the same feature</a:t>
            </a:r>
            <a:r>
              <a:rPr lang="en-GB" sz="2400">
                <a:latin typeface="Century Gothic" panose="020B0502020202020204" pitchFamily="34" charset="0"/>
              </a:rPr>
              <a:t>. </a:t>
            </a:r>
          </a:p>
          <a:p>
            <a:pPr indent="-285750">
              <a:buFont typeface="Arial" panose="020B0604020202020204" pitchFamily="34" charset="0"/>
              <a:buChar char="•"/>
            </a:pPr>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Use the term ‘</a:t>
            </a:r>
            <a:r>
              <a:rPr lang="en-GB" sz="2400" b="1">
                <a:latin typeface="Century Gothic" panose="020B0502020202020204" pitchFamily="34" charset="0"/>
              </a:rPr>
              <a:t>whereas</a:t>
            </a:r>
            <a:r>
              <a:rPr lang="en-GB" sz="2400">
                <a:latin typeface="Century Gothic" panose="020B0502020202020204" pitchFamily="34" charset="0"/>
              </a:rPr>
              <a:t>’ to link your statements. </a:t>
            </a:r>
          </a:p>
        </p:txBody>
      </p:sp>
      <p:sp>
        <p:nvSpPr>
          <p:cNvPr id="12" name="TextBox 11">
            <a:extLst>
              <a:ext uri="{FF2B5EF4-FFF2-40B4-BE49-F238E27FC236}">
                <a16:creationId xmlns:a16="http://schemas.microsoft.com/office/drawing/2014/main" id="{E512996D-A954-5B46-A6DD-26C77E906A2C}"/>
              </a:ext>
            </a:extLst>
          </p:cNvPr>
          <p:cNvSpPr txBox="1"/>
          <p:nvPr/>
        </p:nvSpPr>
        <p:spPr>
          <a:xfrm>
            <a:off x="199000" y="1166039"/>
            <a:ext cx="6001997"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Compare</a:t>
            </a:r>
            <a:r>
              <a:rPr lang="en-US" sz="2400" dirty="0">
                <a:latin typeface="Century Gothic" panose="020B0502020202020204" pitchFamily="34" charset="0"/>
              </a:rPr>
              <a:t> the movement of particles in liquids and gases.</a:t>
            </a:r>
          </a:p>
        </p:txBody>
      </p:sp>
      <p:sp>
        <p:nvSpPr>
          <p:cNvPr id="13" name="TextBox 12">
            <a:extLst>
              <a:ext uri="{FF2B5EF4-FFF2-40B4-BE49-F238E27FC236}">
                <a16:creationId xmlns:a16="http://schemas.microsoft.com/office/drawing/2014/main" id="{BF7135F7-CFD8-BB40-BE0D-5A1CA366759F}"/>
              </a:ext>
            </a:extLst>
          </p:cNvPr>
          <p:cNvSpPr txBox="1"/>
          <p:nvPr/>
        </p:nvSpPr>
        <p:spPr>
          <a:xfrm>
            <a:off x="317579" y="2888058"/>
            <a:ext cx="6445483"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In both</a:t>
            </a:r>
            <a:r>
              <a:rPr lang="en-US" dirty="0">
                <a:solidFill>
                  <a:schemeClr val="accent1"/>
                </a:solidFill>
                <a:latin typeface="Century Gothic" panose="020B0502020202020204" pitchFamily="34" charset="0"/>
              </a:rPr>
              <a:t> liquids and gases, particles are able to </a:t>
            </a:r>
            <a:r>
              <a:rPr lang="en-US" b="1" dirty="0">
                <a:solidFill>
                  <a:schemeClr val="accent1"/>
                </a:solidFill>
                <a:latin typeface="Century Gothic" panose="020B0502020202020204" pitchFamily="34" charset="0"/>
              </a:rPr>
              <a:t>move</a:t>
            </a: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In both </a:t>
            </a:r>
            <a:r>
              <a:rPr lang="en-US" dirty="0">
                <a:solidFill>
                  <a:schemeClr val="accent1"/>
                </a:solidFill>
                <a:latin typeface="Century Gothic" panose="020B0502020202020204" pitchFamily="34" charset="0"/>
              </a:rPr>
              <a:t>liquids and gases, particles can move more than the particles in a solid</a:t>
            </a:r>
            <a:endParaRPr lang="en-US" u="sng"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In gases, particles can move </a:t>
            </a:r>
            <a:r>
              <a:rPr lang="en-US" b="1" dirty="0">
                <a:solidFill>
                  <a:schemeClr val="accent1"/>
                </a:solidFill>
                <a:latin typeface="Century Gothic" panose="020B0502020202020204" pitchFamily="34" charset="0"/>
              </a:rPr>
              <a:t>quickly</a:t>
            </a:r>
            <a:r>
              <a:rPr lang="en-US" dirty="0">
                <a:solidFill>
                  <a:schemeClr val="accent1"/>
                </a:solidFill>
                <a:latin typeface="Century Gothic" panose="020B0502020202020204" pitchFamily="34" charset="0"/>
              </a:rPr>
              <a:t> and </a:t>
            </a:r>
            <a:r>
              <a:rPr lang="en-US" b="1" dirty="0">
                <a:solidFill>
                  <a:schemeClr val="accent1"/>
                </a:solidFill>
                <a:latin typeface="Century Gothic" panose="020B0502020202020204" pitchFamily="34" charset="0"/>
              </a:rPr>
              <a:t>freely</a:t>
            </a:r>
            <a:r>
              <a:rPr lang="en-US"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whereas</a:t>
            </a:r>
            <a:r>
              <a:rPr lang="en-US" dirty="0">
                <a:solidFill>
                  <a:schemeClr val="accent1"/>
                </a:solidFill>
                <a:latin typeface="Century Gothic" panose="020B0502020202020204" pitchFamily="34" charset="0"/>
              </a:rPr>
              <a:t> in liquids, particles can </a:t>
            </a:r>
            <a:r>
              <a:rPr lang="en-US" b="1" dirty="0">
                <a:solidFill>
                  <a:schemeClr val="accent1"/>
                </a:solidFill>
                <a:latin typeface="Century Gothic" panose="020B0502020202020204" pitchFamily="34" charset="0"/>
              </a:rPr>
              <a:t>flow</a:t>
            </a:r>
            <a:r>
              <a:rPr lang="en-US" dirty="0">
                <a:solidFill>
                  <a:schemeClr val="accent1"/>
                </a:solidFill>
                <a:latin typeface="Century Gothic" panose="020B0502020202020204" pitchFamily="34" charset="0"/>
              </a:rPr>
              <a:t> over one another but not move as freely or quickly</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 particles in a gas have a lot of </a:t>
            </a:r>
            <a:r>
              <a:rPr lang="en-US" b="1" dirty="0">
                <a:solidFill>
                  <a:schemeClr val="accent1"/>
                </a:solidFill>
                <a:latin typeface="Century Gothic" panose="020B0502020202020204" pitchFamily="34" charset="0"/>
              </a:rPr>
              <a:t>energy</a:t>
            </a:r>
            <a:r>
              <a:rPr lang="en-US"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whereas </a:t>
            </a:r>
            <a:r>
              <a:rPr lang="en-US" dirty="0">
                <a:solidFill>
                  <a:schemeClr val="accent1"/>
                </a:solidFill>
                <a:latin typeface="Century Gothic" panose="020B0502020202020204" pitchFamily="34" charset="0"/>
              </a:rPr>
              <a:t> the particles in a liquid have less energy</a:t>
            </a:r>
          </a:p>
        </p:txBody>
      </p:sp>
    </p:spTree>
    <p:extLst>
      <p:ext uri="{BB962C8B-B14F-4D97-AF65-F5344CB8AC3E}">
        <p14:creationId xmlns:p14="http://schemas.microsoft.com/office/powerpoint/2010/main" val="186643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95160" y="179616"/>
            <a:ext cx="11996840" cy="370823"/>
          </a:xfrm>
        </p:spPr>
        <p:txBody>
          <a:bodyPr>
            <a:noAutofit/>
          </a:bodyPr>
          <a:lstStyle/>
          <a:p>
            <a:pPr>
              <a:lnSpc>
                <a:spcPct val="100000"/>
              </a:lnSpc>
            </a:pPr>
            <a:r>
              <a:rPr lang="en-GB" sz="2400" dirty="0">
                <a:latin typeface="Century Gothic" panose="020B0502020202020204" pitchFamily="34" charset="0"/>
              </a:rPr>
              <a:t>You: Compare: </a:t>
            </a:r>
            <a:r>
              <a:rPr lang="en-GB" sz="2400" i="1" dirty="0">
                <a:latin typeface="Century Gothic" panose="020B0502020202020204" pitchFamily="34" charset="0"/>
              </a:rPr>
              <a:t>to outline the similarities and/or differences between things</a:t>
            </a:r>
          </a:p>
        </p:txBody>
      </p:sp>
      <p:pic>
        <p:nvPicPr>
          <p:cNvPr id="9" name="Picture 8" descr="Shape, arrow&#10;&#10;Description automatically generated">
            <a:extLst>
              <a:ext uri="{FF2B5EF4-FFF2-40B4-BE49-F238E27FC236}">
                <a16:creationId xmlns:a16="http://schemas.microsoft.com/office/drawing/2014/main" id="{2CE36EA6-B381-A147-8393-69D899304288}"/>
              </a:ext>
            </a:extLst>
          </p:cNvPr>
          <p:cNvPicPr>
            <a:picLocks noChangeAspect="1"/>
          </p:cNvPicPr>
          <p:nvPr/>
        </p:nvPicPr>
        <p:blipFill>
          <a:blip r:embed="rId2"/>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2F345D93-0AA6-BF41-9185-7B4CBC662D7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86229926-F17F-CF4B-83CE-B5F03F8BE6AA}"/>
              </a:ext>
            </a:extLst>
          </p:cNvPr>
          <p:cNvSpPr txBox="1"/>
          <p:nvPr/>
        </p:nvSpPr>
        <p:spPr>
          <a:xfrm>
            <a:off x="218921" y="2505900"/>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ECAA0B01-764C-9542-A4BF-925FC217C5C6}"/>
              </a:ext>
            </a:extLst>
          </p:cNvPr>
          <p:cNvSpPr/>
          <p:nvPr/>
        </p:nvSpPr>
        <p:spPr>
          <a:xfrm>
            <a:off x="6885482" y="1040501"/>
            <a:ext cx="4207239" cy="4524315"/>
          </a:xfrm>
          <a:prstGeom prst="rect">
            <a:avLst/>
          </a:prstGeom>
        </p:spPr>
        <p:txBody>
          <a:bodyPr wrap="square">
            <a:spAutoFit/>
          </a:bodyPr>
          <a:lstStyle/>
          <a:p>
            <a:r>
              <a:rPr lang="en-GB" sz="2400">
                <a:latin typeface="Century Gothic" panose="020B0502020202020204" pitchFamily="34" charset="0"/>
              </a:rPr>
              <a:t>To ‘compare’,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Give </a:t>
            </a:r>
            <a:r>
              <a:rPr lang="en-GB" sz="2400" b="1">
                <a:latin typeface="Century Gothic" panose="020B0502020202020204" pitchFamily="34" charset="0"/>
              </a:rPr>
              <a:t>similarities.</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Write </a:t>
            </a:r>
            <a:r>
              <a:rPr lang="en-GB" sz="2400" b="1">
                <a:latin typeface="Century Gothic" panose="020B0502020202020204" pitchFamily="34" charset="0"/>
              </a:rPr>
              <a:t>paired statements </a:t>
            </a:r>
            <a:r>
              <a:rPr lang="en-GB" sz="2400">
                <a:latin typeface="Century Gothic" panose="020B0502020202020204" pitchFamily="34" charset="0"/>
              </a:rPr>
              <a:t>that </a:t>
            </a:r>
            <a:r>
              <a:rPr lang="en-GB" sz="2400" b="1">
                <a:latin typeface="Century Gothic" panose="020B0502020202020204" pitchFamily="34" charset="0"/>
              </a:rPr>
              <a:t>show differences relating to the same feature</a:t>
            </a:r>
            <a:r>
              <a:rPr lang="en-GB" sz="2400">
                <a:latin typeface="Century Gothic" panose="020B0502020202020204" pitchFamily="34" charset="0"/>
              </a:rPr>
              <a:t>. </a:t>
            </a:r>
          </a:p>
          <a:p>
            <a:pPr indent="-285750">
              <a:buFont typeface="Arial" panose="020B0604020202020204" pitchFamily="34" charset="0"/>
              <a:buChar char="•"/>
            </a:pPr>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Use the term ‘</a:t>
            </a:r>
            <a:r>
              <a:rPr lang="en-GB" sz="2400" b="1">
                <a:latin typeface="Century Gothic" panose="020B0502020202020204" pitchFamily="34" charset="0"/>
              </a:rPr>
              <a:t>whereas</a:t>
            </a:r>
            <a:r>
              <a:rPr lang="en-GB" sz="2400">
                <a:latin typeface="Century Gothic" panose="020B0502020202020204" pitchFamily="34" charset="0"/>
              </a:rPr>
              <a:t>’ to link your statements. </a:t>
            </a:r>
          </a:p>
        </p:txBody>
      </p:sp>
      <p:sp>
        <p:nvSpPr>
          <p:cNvPr id="12" name="TextBox 11">
            <a:extLst>
              <a:ext uri="{FF2B5EF4-FFF2-40B4-BE49-F238E27FC236}">
                <a16:creationId xmlns:a16="http://schemas.microsoft.com/office/drawing/2014/main" id="{E512996D-A954-5B46-A6DD-26C77E906A2C}"/>
              </a:ext>
            </a:extLst>
          </p:cNvPr>
          <p:cNvSpPr txBox="1"/>
          <p:nvPr/>
        </p:nvSpPr>
        <p:spPr>
          <a:xfrm>
            <a:off x="199000" y="1166039"/>
            <a:ext cx="6001997"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Compare</a:t>
            </a:r>
            <a:r>
              <a:rPr lang="en-US" sz="2400" dirty="0">
                <a:latin typeface="Century Gothic" panose="020B0502020202020204" pitchFamily="34" charset="0"/>
              </a:rPr>
              <a:t> the arrangement of particles in solids and liquids.</a:t>
            </a:r>
          </a:p>
        </p:txBody>
      </p:sp>
      <p:sp>
        <p:nvSpPr>
          <p:cNvPr id="13" name="TextBox 12">
            <a:extLst>
              <a:ext uri="{FF2B5EF4-FFF2-40B4-BE49-F238E27FC236}">
                <a16:creationId xmlns:a16="http://schemas.microsoft.com/office/drawing/2014/main" id="{BF7135F7-CFD8-BB40-BE0D-5A1CA366759F}"/>
              </a:ext>
            </a:extLst>
          </p:cNvPr>
          <p:cNvSpPr txBox="1"/>
          <p:nvPr/>
        </p:nvSpPr>
        <p:spPr>
          <a:xfrm>
            <a:off x="317579" y="2888058"/>
            <a:ext cx="6445483" cy="3139321"/>
          </a:xfrm>
          <a:prstGeom prst="rect">
            <a:avLst/>
          </a:prstGeom>
          <a:noFill/>
          <a:ln>
            <a:noFill/>
          </a:ln>
        </p:spPr>
        <p:txBody>
          <a:bodyPr wrap="square" rtlCol="0">
            <a:spAutoFit/>
          </a:bodyPr>
          <a:lstStyle/>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In both</a:t>
            </a:r>
            <a:r>
              <a:rPr lang="en-US" dirty="0">
                <a:solidFill>
                  <a:schemeClr val="accent1"/>
                </a:solidFill>
                <a:latin typeface="Century Gothic" panose="020B0502020202020204" pitchFamily="34" charset="0"/>
              </a:rPr>
              <a:t> solids and liquids, particles are </a:t>
            </a:r>
            <a:r>
              <a:rPr lang="en-US" b="1" dirty="0">
                <a:solidFill>
                  <a:schemeClr val="accent1"/>
                </a:solidFill>
                <a:latin typeface="Century Gothic" panose="020B0502020202020204" pitchFamily="34" charset="0"/>
              </a:rPr>
              <a:t>close together </a:t>
            </a:r>
            <a:r>
              <a:rPr lang="en-US" dirty="0">
                <a:solidFill>
                  <a:schemeClr val="accent1"/>
                </a:solidFill>
                <a:latin typeface="Century Gothic" panose="020B0502020202020204" pitchFamily="34" charset="0"/>
              </a:rPr>
              <a:t>and touching</a:t>
            </a:r>
            <a:endParaRPr lang="en-US" b="1"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In both </a:t>
            </a:r>
            <a:r>
              <a:rPr lang="en-US" dirty="0">
                <a:solidFill>
                  <a:schemeClr val="accent1"/>
                </a:solidFill>
                <a:latin typeface="Century Gothic" panose="020B0502020202020204" pitchFamily="34" charset="0"/>
              </a:rPr>
              <a:t>solids and liquids, particles have less energy than particles in gases, so they are unable to overcome the forces of </a:t>
            </a:r>
            <a:r>
              <a:rPr lang="en-US" b="1" dirty="0">
                <a:solidFill>
                  <a:schemeClr val="accent1"/>
                </a:solidFill>
                <a:latin typeface="Century Gothic" panose="020B0502020202020204" pitchFamily="34" charset="0"/>
              </a:rPr>
              <a:t>attraction</a:t>
            </a:r>
            <a:r>
              <a:rPr lang="en-US" dirty="0">
                <a:solidFill>
                  <a:schemeClr val="accent1"/>
                </a:solidFill>
                <a:latin typeface="Century Gothic" panose="020B0502020202020204" pitchFamily="34" charset="0"/>
              </a:rPr>
              <a:t> between particles, which keeps them held close together</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In solids, particles have less energy than particles in liquids, so they are held more closely</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In solids, particles are held in a </a:t>
            </a:r>
            <a:r>
              <a:rPr lang="en-US" b="1" dirty="0">
                <a:solidFill>
                  <a:schemeClr val="accent1"/>
                </a:solidFill>
                <a:latin typeface="Century Gothic" panose="020B0502020202020204" pitchFamily="34" charset="0"/>
              </a:rPr>
              <a:t>regular arrangement</a:t>
            </a:r>
            <a:r>
              <a:rPr lang="en-US"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whereas</a:t>
            </a:r>
            <a:r>
              <a:rPr lang="en-US" dirty="0">
                <a:solidFill>
                  <a:schemeClr val="accent1"/>
                </a:solidFill>
                <a:latin typeface="Century Gothic" panose="020B0502020202020204" pitchFamily="34" charset="0"/>
              </a:rPr>
              <a:t> in liquids, particles are </a:t>
            </a:r>
            <a:r>
              <a:rPr lang="en-US" b="1" dirty="0">
                <a:solidFill>
                  <a:schemeClr val="accent1"/>
                </a:solidFill>
                <a:latin typeface="Century Gothic" panose="020B0502020202020204" pitchFamily="34" charset="0"/>
              </a:rPr>
              <a:t>randomly</a:t>
            </a:r>
            <a:r>
              <a:rPr lang="en-US" dirty="0">
                <a:solidFill>
                  <a:schemeClr val="accent1"/>
                </a:solidFill>
                <a:latin typeface="Century Gothic" panose="020B0502020202020204" pitchFamily="34" charset="0"/>
              </a:rPr>
              <a:t> arranged </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98837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40000" y="1080000"/>
            <a:ext cx="10370620" cy="5341142"/>
          </a:xfrm>
          <a:prstGeom prst="rect">
            <a:avLst/>
          </a:prstGeom>
          <a:noFill/>
        </p:spPr>
        <p:txBody>
          <a:bodyPr wrap="square" lIns="0" tIns="0" rIns="0" bIns="0" rtlCol="0">
            <a:spAutoFit/>
          </a:bodyPr>
          <a:lstStyle/>
          <a:p>
            <a:pPr marL="457200" indent="-457200">
              <a:lnSpc>
                <a:spcPct val="107000"/>
              </a:lnSpc>
              <a:spcAft>
                <a:spcPts val="800"/>
              </a:spcAft>
              <a:buFont typeface="+mj-lt"/>
              <a:buAutoNum type="arabicPeriod"/>
            </a:pPr>
            <a:r>
              <a:rPr lang="en-GB" sz="2400" dirty="0">
                <a:latin typeface="Century Gothic" panose="020B0502020202020204" pitchFamily="34" charset="0"/>
                <a:ea typeface="Calibri" charset="0"/>
                <a:cs typeface="Times New Roman" charset="0"/>
              </a:rPr>
              <a:t>Solids and liquids cannot be compressed </a:t>
            </a:r>
          </a:p>
          <a:p>
            <a:pPr marL="457200" indent="-457200">
              <a:lnSpc>
                <a:spcPct val="107000"/>
              </a:lnSpc>
              <a:spcAft>
                <a:spcPts val="800"/>
              </a:spcAft>
              <a:buFont typeface="+mj-lt"/>
              <a:buAutoNum type="arabicPeriod"/>
            </a:pPr>
            <a:endParaRPr lang="en-GB" sz="2400" dirty="0">
              <a:latin typeface="Century Gothic" panose="020B0502020202020204" pitchFamily="34" charset="0"/>
              <a:ea typeface="Calibri" charset="0"/>
              <a:cs typeface="Times New Roman" charset="0"/>
            </a:endParaRPr>
          </a:p>
          <a:p>
            <a:pPr marL="457200" indent="-457200">
              <a:lnSpc>
                <a:spcPct val="107000"/>
              </a:lnSpc>
              <a:spcAft>
                <a:spcPts val="800"/>
              </a:spcAft>
              <a:buFont typeface="+mj-lt"/>
              <a:buAutoNum type="arabicPeriod"/>
            </a:pPr>
            <a:r>
              <a:rPr lang="en-GB" sz="2400" dirty="0">
                <a:latin typeface="Century Gothic" panose="020B0502020202020204" pitchFamily="34" charset="0"/>
                <a:ea typeface="Calibri" charset="0"/>
                <a:cs typeface="Times New Roman" charset="0"/>
              </a:rPr>
              <a:t>Solids have a fixed shape and cannot flow </a:t>
            </a:r>
          </a:p>
          <a:p>
            <a:pPr marL="457200" indent="-457200">
              <a:lnSpc>
                <a:spcPct val="107000"/>
              </a:lnSpc>
              <a:spcAft>
                <a:spcPts val="800"/>
              </a:spcAft>
              <a:buFont typeface="+mj-lt"/>
              <a:buAutoNum type="arabicPeriod"/>
            </a:pPr>
            <a:endParaRPr lang="en-GB" sz="2400" dirty="0">
              <a:latin typeface="Century Gothic" panose="020B0502020202020204" pitchFamily="34" charset="0"/>
              <a:ea typeface="Calibri" charset="0"/>
              <a:cs typeface="Times New Roman" charset="0"/>
            </a:endParaRPr>
          </a:p>
          <a:p>
            <a:pPr marL="457200" indent="-457200">
              <a:lnSpc>
                <a:spcPct val="107000"/>
              </a:lnSpc>
              <a:spcAft>
                <a:spcPts val="800"/>
              </a:spcAft>
              <a:buFont typeface="+mj-lt"/>
              <a:buAutoNum type="arabicPeriod"/>
            </a:pPr>
            <a:r>
              <a:rPr lang="en-GB" sz="2400" dirty="0">
                <a:latin typeface="Century Gothic" panose="020B0502020202020204" pitchFamily="34" charset="0"/>
                <a:ea typeface="Calibri" charset="0"/>
                <a:cs typeface="Times New Roman" charset="0"/>
              </a:rPr>
              <a:t>Gases can be compressed  </a:t>
            </a:r>
          </a:p>
          <a:p>
            <a:pPr marL="457200" indent="-457200">
              <a:lnSpc>
                <a:spcPct val="107000"/>
              </a:lnSpc>
              <a:spcAft>
                <a:spcPts val="800"/>
              </a:spcAft>
              <a:buFont typeface="+mj-lt"/>
              <a:buAutoNum type="arabicPeriod"/>
            </a:pPr>
            <a:endParaRPr lang="en-GB" sz="2400" dirty="0">
              <a:latin typeface="Century Gothic" panose="020B0502020202020204" pitchFamily="34" charset="0"/>
              <a:ea typeface="Calibri" charset="0"/>
              <a:cs typeface="Times New Roman" charset="0"/>
            </a:endParaRPr>
          </a:p>
          <a:p>
            <a:pPr marL="457200" indent="-457200">
              <a:lnSpc>
                <a:spcPct val="107000"/>
              </a:lnSpc>
              <a:spcAft>
                <a:spcPts val="800"/>
              </a:spcAft>
              <a:buFont typeface="+mj-lt"/>
              <a:buAutoNum type="arabicPeriod"/>
            </a:pPr>
            <a:r>
              <a:rPr lang="en-GB" sz="2400" dirty="0">
                <a:latin typeface="Century Gothic" panose="020B0502020202020204" pitchFamily="34" charset="0"/>
                <a:ea typeface="Calibri" charset="0"/>
                <a:cs typeface="Times New Roman" charset="0"/>
              </a:rPr>
              <a:t>Gases flow and completely fill their container </a:t>
            </a:r>
          </a:p>
          <a:p>
            <a:pPr marL="457200" indent="-457200">
              <a:lnSpc>
                <a:spcPct val="107000"/>
              </a:lnSpc>
              <a:spcAft>
                <a:spcPts val="800"/>
              </a:spcAft>
              <a:buFont typeface="+mj-lt"/>
              <a:buAutoNum type="arabicPeriod"/>
            </a:pPr>
            <a:endParaRPr lang="en-GB" sz="2400" dirty="0">
              <a:latin typeface="Century Gothic" panose="020B0502020202020204" pitchFamily="34" charset="0"/>
              <a:ea typeface="Calibri" charset="0"/>
              <a:cs typeface="Times New Roman" charset="0"/>
            </a:endParaRPr>
          </a:p>
          <a:p>
            <a:pPr marL="457200" indent="-457200">
              <a:lnSpc>
                <a:spcPct val="107000"/>
              </a:lnSpc>
              <a:spcAft>
                <a:spcPts val="800"/>
              </a:spcAft>
              <a:buFont typeface="+mj-lt"/>
              <a:buAutoNum type="arabicPeriod"/>
            </a:pPr>
            <a:endParaRPr lang="en-GB" sz="2400" dirty="0">
              <a:latin typeface="Century Gothic" panose="020B0502020202020204" pitchFamily="34" charset="0"/>
              <a:ea typeface="Calibri" charset="0"/>
              <a:cs typeface="Times New Roman" charset="0"/>
            </a:endParaRPr>
          </a:p>
          <a:p>
            <a:pPr marL="457200" indent="-457200">
              <a:lnSpc>
                <a:spcPct val="107000"/>
              </a:lnSpc>
              <a:spcAft>
                <a:spcPts val="800"/>
              </a:spcAft>
              <a:buFont typeface="+mj-lt"/>
              <a:buAutoNum type="arabicPeriod"/>
            </a:pPr>
            <a:r>
              <a:rPr lang="en-GB" sz="2400" dirty="0">
                <a:latin typeface="Century Gothic" panose="020B0502020202020204" pitchFamily="34" charset="0"/>
                <a:ea typeface="Calibri" charset="0"/>
                <a:cs typeface="Times New Roman" charset="0"/>
              </a:rPr>
              <a:t>Liquids flow and take the shape of their container</a:t>
            </a:r>
            <a:endParaRPr lang="en-US" sz="2400" dirty="0">
              <a:latin typeface="Century Gothic" panose="020B0502020202020204" pitchFamily="34" charset="0"/>
              <a:ea typeface="Calibri" charset="0"/>
              <a:cs typeface="Times New Roman" charset="0"/>
            </a:endParaRPr>
          </a:p>
          <a:p>
            <a:pPr marL="457200" indent="-457200">
              <a:lnSpc>
                <a:spcPct val="107000"/>
              </a:lnSpc>
              <a:spcAft>
                <a:spcPts val="800"/>
              </a:spcAft>
            </a:pPr>
            <a:endParaRPr lang="en-GB" sz="2400" b="1" dirty="0">
              <a:latin typeface="Century Gothic" panose="020B0502020202020204" pitchFamily="34" charset="0"/>
            </a:endParaRPr>
          </a:p>
        </p:txBody>
      </p:sp>
      <p:sp>
        <p:nvSpPr>
          <p:cNvPr id="24" name="Rectangle 23">
            <a:extLst>
              <a:ext uri="{FF2B5EF4-FFF2-40B4-BE49-F238E27FC236}">
                <a16:creationId xmlns:a16="http://schemas.microsoft.com/office/drawing/2014/main" id="{FD5343AD-A95D-4494-90F7-5C0ADF065615}"/>
              </a:ext>
            </a:extLst>
          </p:cNvPr>
          <p:cNvSpPr/>
          <p:nvPr/>
        </p:nvSpPr>
        <p:spPr>
          <a:xfrm>
            <a:off x="990000" y="2447555"/>
            <a:ext cx="10869491"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ea typeface="Calibri" charset="0"/>
                <a:cs typeface="Times New Roman" charset="0"/>
              </a:rPr>
              <a:t>because the particles are regularly arranged and can’t move around. </a:t>
            </a:r>
            <a:endParaRPr lang="en-GB" sz="2400" b="1" dirty="0">
              <a:solidFill>
                <a:schemeClr val="accent1"/>
              </a:solidFill>
              <a:latin typeface="Century Gothic" panose="020B0502020202020204" pitchFamily="34" charset="0"/>
            </a:endParaRPr>
          </a:p>
        </p:txBody>
      </p:sp>
      <p:sp>
        <p:nvSpPr>
          <p:cNvPr id="25" name="Rectangle 24">
            <a:extLst>
              <a:ext uri="{FF2B5EF4-FFF2-40B4-BE49-F238E27FC236}">
                <a16:creationId xmlns:a16="http://schemas.microsoft.com/office/drawing/2014/main" id="{85D7A98A-A093-4CAA-8B85-CE1726F11C82}"/>
              </a:ext>
            </a:extLst>
          </p:cNvPr>
          <p:cNvSpPr/>
          <p:nvPr/>
        </p:nvSpPr>
        <p:spPr>
          <a:xfrm>
            <a:off x="990000" y="3429000"/>
            <a:ext cx="6756398"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ea typeface="Calibri" charset="0"/>
                <a:cs typeface="Times New Roman" charset="0"/>
              </a:rPr>
              <a:t>because the particles are spread out.</a:t>
            </a:r>
            <a:endParaRPr lang="en-GB" sz="2400" b="1" dirty="0">
              <a:solidFill>
                <a:schemeClr val="accent1"/>
              </a:solidFill>
              <a:latin typeface="Century Gothic" panose="020B0502020202020204" pitchFamily="34" charset="0"/>
            </a:endParaRPr>
          </a:p>
        </p:txBody>
      </p:sp>
      <p:sp>
        <p:nvSpPr>
          <p:cNvPr id="26" name="Rectangle 25">
            <a:extLst>
              <a:ext uri="{FF2B5EF4-FFF2-40B4-BE49-F238E27FC236}">
                <a16:creationId xmlns:a16="http://schemas.microsoft.com/office/drawing/2014/main" id="{C2DC79F9-C702-4BE9-A754-922BD5AC8EDB}"/>
              </a:ext>
            </a:extLst>
          </p:cNvPr>
          <p:cNvSpPr/>
          <p:nvPr/>
        </p:nvSpPr>
        <p:spPr>
          <a:xfrm>
            <a:off x="992586" y="4439470"/>
            <a:ext cx="10620000" cy="738664"/>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ea typeface="Calibri" charset="0"/>
                <a:cs typeface="Times New Roman" charset="0"/>
              </a:rPr>
              <a:t>because the particles are spread out and move throughout the whole container.</a:t>
            </a:r>
            <a:endParaRPr lang="en-GB" sz="2400" b="1" dirty="0">
              <a:solidFill>
                <a:schemeClr val="accent1"/>
              </a:solidFill>
              <a:latin typeface="Century Gothic" panose="020B0502020202020204" pitchFamily="34" charset="0"/>
            </a:endParaRPr>
          </a:p>
        </p:txBody>
      </p:sp>
      <p:sp>
        <p:nvSpPr>
          <p:cNvPr id="27" name="Rectangle 26">
            <a:extLst>
              <a:ext uri="{FF2B5EF4-FFF2-40B4-BE49-F238E27FC236}">
                <a16:creationId xmlns:a16="http://schemas.microsoft.com/office/drawing/2014/main" id="{6238E990-3CAF-43A2-A214-1213DFC52B56}"/>
              </a:ext>
            </a:extLst>
          </p:cNvPr>
          <p:cNvSpPr/>
          <p:nvPr/>
        </p:nvSpPr>
        <p:spPr>
          <a:xfrm>
            <a:off x="990000" y="5925235"/>
            <a:ext cx="10370620" cy="738664"/>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ea typeface="Calibri" charset="0"/>
                <a:cs typeface="Times New Roman" charset="0"/>
              </a:rPr>
              <a:t>because the particles can move from place to place, sliding over each other. </a:t>
            </a:r>
            <a:endParaRPr lang="en-GB" sz="2400" b="1" dirty="0">
              <a:solidFill>
                <a:schemeClr val="accent1"/>
              </a:solidFill>
              <a:latin typeface="Century Gothic" panose="020B0502020202020204" pitchFamily="34" charset="0"/>
            </a:endParaRPr>
          </a:p>
        </p:txBody>
      </p:sp>
      <p:sp>
        <p:nvSpPr>
          <p:cNvPr id="2" name="Title 1">
            <a:extLst>
              <a:ext uri="{FF2B5EF4-FFF2-40B4-BE49-F238E27FC236}">
                <a16:creationId xmlns:a16="http://schemas.microsoft.com/office/drawing/2014/main" id="{7903F360-50F6-0446-9D5F-072355A4012D}"/>
              </a:ext>
            </a:extLst>
          </p:cNvPr>
          <p:cNvSpPr>
            <a:spLocks noGrp="1"/>
          </p:cNvSpPr>
          <p:nvPr>
            <p:ph type="title"/>
          </p:nvPr>
        </p:nvSpPr>
        <p:spPr/>
        <p:txBody>
          <a:bodyPr>
            <a:normAutofit/>
          </a:bodyPr>
          <a:lstStyle/>
          <a:p>
            <a:pPr>
              <a:lnSpc>
                <a:spcPct val="107000"/>
              </a:lnSpc>
              <a:spcAft>
                <a:spcPts val="800"/>
              </a:spcAft>
            </a:pPr>
            <a:r>
              <a:rPr lang="en-GB" dirty="0">
                <a:latin typeface="Century Gothic" panose="020B0502020202020204" pitchFamily="34" charset="0"/>
                <a:ea typeface="Calibri" charset="0"/>
                <a:cs typeface="Times New Roman" charset="0"/>
              </a:rPr>
              <a:t>Explain why…</a:t>
            </a:r>
          </a:p>
        </p:txBody>
      </p:sp>
      <p:sp>
        <p:nvSpPr>
          <p:cNvPr id="3" name="Rectangle 2">
            <a:extLst>
              <a:ext uri="{FF2B5EF4-FFF2-40B4-BE49-F238E27FC236}">
                <a16:creationId xmlns:a16="http://schemas.microsoft.com/office/drawing/2014/main" id="{B476F341-302B-3941-A677-3AAC6FA02C8C}"/>
              </a:ext>
            </a:extLst>
          </p:cNvPr>
          <p:cNvSpPr/>
          <p:nvPr/>
        </p:nvSpPr>
        <p:spPr>
          <a:xfrm>
            <a:off x="990000" y="1492737"/>
            <a:ext cx="6884898" cy="364715"/>
          </a:xfrm>
          <a:prstGeom prst="rect">
            <a:avLst/>
          </a:prstGeom>
        </p:spPr>
        <p:txBody>
          <a:bodyPr wrap="none" lIns="0" tIns="0" rIns="0" bIns="0">
            <a:spAutoFit/>
          </a:bodyPr>
          <a:lstStyle/>
          <a:p>
            <a:pPr>
              <a:lnSpc>
                <a:spcPct val="107000"/>
              </a:lnSpc>
              <a:spcAft>
                <a:spcPts val="800"/>
              </a:spcAft>
            </a:pPr>
            <a:r>
              <a:rPr lang="en-GB" sz="2400" b="1" dirty="0">
                <a:solidFill>
                  <a:schemeClr val="accent1"/>
                </a:solidFill>
                <a:latin typeface="Century Gothic" panose="020B0502020202020204" pitchFamily="34" charset="0"/>
                <a:ea typeface="Calibri" charset="0"/>
                <a:cs typeface="Times New Roman" charset="0"/>
              </a:rPr>
              <a:t>because the particles are very close together.</a:t>
            </a:r>
            <a:endParaRPr lang="en-US" sz="2400" b="1" dirty="0">
              <a:solidFill>
                <a:schemeClr val="accent1"/>
              </a:solidFill>
              <a:latin typeface="Century Gothic" panose="020B0502020202020204" pitchFamily="34" charset="0"/>
              <a:ea typeface="Calibri" charset="0"/>
              <a:cs typeface="Times New Roman" charset="0"/>
            </a:endParaRPr>
          </a:p>
        </p:txBody>
      </p:sp>
    </p:spTree>
    <p:extLst>
      <p:ext uri="{BB962C8B-B14F-4D97-AF65-F5344CB8AC3E}">
        <p14:creationId xmlns:p14="http://schemas.microsoft.com/office/powerpoint/2010/main" val="136810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C055AC-EBD6-F04D-A144-AF4CE08268B0}"/>
              </a:ext>
            </a:extLst>
          </p:cNvPr>
          <p:cNvSpPr txBox="1"/>
          <p:nvPr/>
        </p:nvSpPr>
        <p:spPr>
          <a:xfrm>
            <a:off x="540000" y="1041762"/>
            <a:ext cx="10022253" cy="830997"/>
          </a:xfrm>
          <a:prstGeom prst="rect">
            <a:avLst/>
          </a:prstGeom>
          <a:noFill/>
        </p:spPr>
        <p:txBody>
          <a:bodyPr wrap="square" rtlCol="0">
            <a:spAutoFit/>
          </a:bodyPr>
          <a:lstStyle/>
          <a:p>
            <a:endParaRPr lang="en-US" sz="2400" dirty="0">
              <a:latin typeface="Century Gothic" panose="020B0502020202020204" pitchFamily="34" charset="0"/>
            </a:endParaRPr>
          </a:p>
          <a:p>
            <a:endParaRPr lang="en-US" sz="2400" dirty="0">
              <a:latin typeface="Century Gothic" panose="020B0502020202020204" pitchFamily="34" charset="0"/>
            </a:endParaRPr>
          </a:p>
        </p:txBody>
      </p:sp>
      <p:sp>
        <p:nvSpPr>
          <p:cNvPr id="11" name="TextBox 10">
            <a:extLst>
              <a:ext uri="{FF2B5EF4-FFF2-40B4-BE49-F238E27FC236}">
                <a16:creationId xmlns:a16="http://schemas.microsoft.com/office/drawing/2014/main" id="{44C30063-0170-9B40-88A2-042D9E150D43}"/>
              </a:ext>
            </a:extLst>
          </p:cNvPr>
          <p:cNvSpPr txBox="1"/>
          <p:nvPr/>
        </p:nvSpPr>
        <p:spPr>
          <a:xfrm>
            <a:off x="462486" y="164599"/>
            <a:ext cx="8932072" cy="3785652"/>
          </a:xfrm>
          <a:prstGeom prst="rect">
            <a:avLst/>
          </a:prstGeom>
          <a:noFill/>
        </p:spPr>
        <p:txBody>
          <a:bodyPr wrap="square" rtlCol="0">
            <a:spAutoFit/>
          </a:bodyPr>
          <a:lstStyle/>
          <a:p>
            <a:r>
              <a:rPr lang="en-GB" sz="2400" b="1" dirty="0">
                <a:latin typeface="Century Gothic" panose="020B0502020202020204" pitchFamily="34" charset="0"/>
              </a:rPr>
              <a:t>Label the graph</a:t>
            </a:r>
          </a:p>
          <a:p>
            <a:endParaRPr lang="en-GB" sz="2400" b="1" dirty="0">
              <a:latin typeface="Century Gothic" panose="020B0502020202020204" pitchFamily="34" charset="0"/>
            </a:endParaRPr>
          </a:p>
          <a:p>
            <a:r>
              <a:rPr lang="en-GB" sz="2400" dirty="0">
                <a:latin typeface="Century Gothic" panose="020B0502020202020204" pitchFamily="34" charset="0"/>
              </a:rPr>
              <a:t>Use labels to explain what is happening at each stage A-E. You should include information on:</a:t>
            </a:r>
          </a:p>
          <a:p>
            <a:endParaRPr lang="en-GB" sz="2400" dirty="0">
              <a:latin typeface="Century Gothic" panose="020B0502020202020204" pitchFamily="34" charset="0"/>
            </a:endParaRPr>
          </a:p>
          <a:p>
            <a:pPr marL="914400" lvl="1" indent="-457200">
              <a:buFont typeface="Arial" panose="020B0604020202020204" pitchFamily="34" charset="0"/>
              <a:buChar char="•"/>
            </a:pPr>
            <a:r>
              <a:rPr lang="en-GB" sz="2000" dirty="0">
                <a:latin typeface="Century Gothic" panose="020B0502020202020204" pitchFamily="34" charset="0"/>
              </a:rPr>
              <a:t>Temperature</a:t>
            </a:r>
          </a:p>
          <a:p>
            <a:pPr marL="914400" lvl="1" indent="-457200">
              <a:buFont typeface="Arial" panose="020B0604020202020204" pitchFamily="34" charset="0"/>
              <a:buChar char="•"/>
            </a:pPr>
            <a:r>
              <a:rPr lang="en-GB" sz="2000" dirty="0">
                <a:latin typeface="Century Gothic" panose="020B0502020202020204" pitchFamily="34" charset="0"/>
              </a:rPr>
              <a:t>Internal energy</a:t>
            </a:r>
          </a:p>
          <a:p>
            <a:pPr marL="914400" lvl="1" indent="-457200">
              <a:buFont typeface="Arial" panose="020B0604020202020204" pitchFamily="34" charset="0"/>
              <a:buChar char="•"/>
            </a:pPr>
            <a:r>
              <a:rPr lang="en-GB" sz="2000" dirty="0">
                <a:latin typeface="Century Gothic" panose="020B0502020202020204" pitchFamily="34" charset="0"/>
              </a:rPr>
              <a:t>Kinetic energy</a:t>
            </a:r>
          </a:p>
          <a:p>
            <a:pPr marL="914400" lvl="1" indent="-457200">
              <a:buFont typeface="Arial" panose="020B0604020202020204" pitchFamily="34" charset="0"/>
              <a:buChar char="•"/>
            </a:pPr>
            <a:r>
              <a:rPr lang="en-GB" sz="2000" dirty="0">
                <a:latin typeface="Century Gothic" panose="020B0502020202020204" pitchFamily="34" charset="0"/>
              </a:rPr>
              <a:t>Potential energy</a:t>
            </a:r>
          </a:p>
          <a:p>
            <a:pPr marL="914400" lvl="1" indent="-457200">
              <a:buFont typeface="Arial" panose="020B0604020202020204" pitchFamily="34" charset="0"/>
              <a:buChar char="•"/>
            </a:pPr>
            <a:r>
              <a:rPr lang="en-GB" sz="2000" dirty="0">
                <a:latin typeface="Century Gothic" panose="020B0502020202020204" pitchFamily="34" charset="0"/>
              </a:rPr>
              <a:t>State (solid, liquid, or gas)</a:t>
            </a:r>
          </a:p>
          <a:p>
            <a:pPr marL="914400" lvl="1" indent="-457200">
              <a:buFont typeface="Arial" panose="020B0604020202020204" pitchFamily="34" charset="0"/>
              <a:buChar char="•"/>
            </a:pPr>
            <a:r>
              <a:rPr lang="en-GB" sz="2000" dirty="0">
                <a:latin typeface="Century Gothic" panose="020B0502020202020204" pitchFamily="34" charset="0"/>
              </a:rPr>
              <a:t>Name of the process</a:t>
            </a:r>
          </a:p>
        </p:txBody>
      </p:sp>
      <p:grpSp>
        <p:nvGrpSpPr>
          <p:cNvPr id="14" name="Group 13">
            <a:extLst>
              <a:ext uri="{FF2B5EF4-FFF2-40B4-BE49-F238E27FC236}">
                <a16:creationId xmlns:a16="http://schemas.microsoft.com/office/drawing/2014/main" id="{03AADB9C-65E4-9B46-ACA8-926B7EEF0BEB}"/>
              </a:ext>
            </a:extLst>
          </p:cNvPr>
          <p:cNvGrpSpPr/>
          <p:nvPr/>
        </p:nvGrpSpPr>
        <p:grpSpPr>
          <a:xfrm>
            <a:off x="4782408" y="2224243"/>
            <a:ext cx="6161442" cy="3430731"/>
            <a:chOff x="0" y="0"/>
            <a:chExt cx="5416867" cy="3153149"/>
          </a:xfrm>
        </p:grpSpPr>
        <p:cxnSp>
          <p:nvCxnSpPr>
            <p:cNvPr id="15" name="Straight Connector 14">
              <a:extLst>
                <a:ext uri="{FF2B5EF4-FFF2-40B4-BE49-F238E27FC236}">
                  <a16:creationId xmlns:a16="http://schemas.microsoft.com/office/drawing/2014/main" id="{B71B19A4-E0DB-914B-983B-B2930BE3D65E}"/>
                </a:ext>
              </a:extLst>
            </p:cNvPr>
            <p:cNvCxnSpPr/>
            <p:nvPr/>
          </p:nvCxnSpPr>
          <p:spPr>
            <a:xfrm flipH="1">
              <a:off x="349567" y="0"/>
              <a:ext cx="0" cy="2867025"/>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ADB7DB2-CA5E-0944-9B64-662316BE6C4F}"/>
                </a:ext>
              </a:extLst>
            </p:cNvPr>
            <p:cNvCxnSpPr/>
            <p:nvPr/>
          </p:nvCxnSpPr>
          <p:spPr>
            <a:xfrm>
              <a:off x="349567" y="2867025"/>
              <a:ext cx="5067300" cy="0"/>
            </a:xfrm>
            <a:prstGeom prst="line">
              <a:avLst/>
            </a:prstGeom>
            <a:noFill/>
            <a:ln w="12700" cap="flat" cmpd="sng" algn="ctr">
              <a:solidFill>
                <a:sysClr val="windowText" lastClr="000000"/>
              </a:solidFill>
              <a:prstDash val="solid"/>
              <a:miter lim="800000"/>
            </a:ln>
            <a:effectLst/>
          </p:spPr>
        </p:cxnSp>
        <p:cxnSp>
          <p:nvCxnSpPr>
            <p:cNvPr id="17" name="Straight Connector 16">
              <a:extLst>
                <a:ext uri="{FF2B5EF4-FFF2-40B4-BE49-F238E27FC236}">
                  <a16:creationId xmlns:a16="http://schemas.microsoft.com/office/drawing/2014/main" id="{C1E4984A-326E-1B42-92B6-190A9E595A67}"/>
                </a:ext>
              </a:extLst>
            </p:cNvPr>
            <p:cNvCxnSpPr/>
            <p:nvPr/>
          </p:nvCxnSpPr>
          <p:spPr>
            <a:xfrm flipH="1">
              <a:off x="349567" y="2362200"/>
              <a:ext cx="381000" cy="514350"/>
            </a:xfrm>
            <a:prstGeom prst="line">
              <a:avLst/>
            </a:prstGeom>
            <a:noFill/>
            <a:ln w="12700" cap="flat" cmpd="sng" algn="ctr">
              <a:solidFill>
                <a:sysClr val="windowText" lastClr="000000"/>
              </a:solidFill>
              <a:prstDash val="solid"/>
              <a:miter lim="800000"/>
            </a:ln>
            <a:effectLst/>
          </p:spPr>
        </p:cxnSp>
        <p:cxnSp>
          <p:nvCxnSpPr>
            <p:cNvPr id="18" name="Straight Connector 17">
              <a:extLst>
                <a:ext uri="{FF2B5EF4-FFF2-40B4-BE49-F238E27FC236}">
                  <a16:creationId xmlns:a16="http://schemas.microsoft.com/office/drawing/2014/main" id="{FD43A87F-67A4-394F-A6E2-BDE4DDB41D70}"/>
                </a:ext>
              </a:extLst>
            </p:cNvPr>
            <p:cNvCxnSpPr/>
            <p:nvPr/>
          </p:nvCxnSpPr>
          <p:spPr>
            <a:xfrm flipH="1" flipV="1">
              <a:off x="730567" y="2362200"/>
              <a:ext cx="552450" cy="0"/>
            </a:xfrm>
            <a:prstGeom prst="line">
              <a:avLst/>
            </a:prstGeom>
            <a:noFill/>
            <a:ln w="12700" cap="flat" cmpd="sng" algn="ctr">
              <a:solidFill>
                <a:sysClr val="windowText" lastClr="000000"/>
              </a:solidFill>
              <a:prstDash val="solid"/>
              <a:miter lim="800000"/>
            </a:ln>
            <a:effectLst/>
          </p:spPr>
        </p:cxnSp>
        <p:cxnSp>
          <p:nvCxnSpPr>
            <p:cNvPr id="20" name="Straight Connector 19">
              <a:extLst>
                <a:ext uri="{FF2B5EF4-FFF2-40B4-BE49-F238E27FC236}">
                  <a16:creationId xmlns:a16="http://schemas.microsoft.com/office/drawing/2014/main" id="{5A7777D0-A2CF-704E-9380-2D38D5191BFA}"/>
                </a:ext>
              </a:extLst>
            </p:cNvPr>
            <p:cNvCxnSpPr/>
            <p:nvPr/>
          </p:nvCxnSpPr>
          <p:spPr>
            <a:xfrm flipH="1">
              <a:off x="1273492" y="847725"/>
              <a:ext cx="1762125" cy="1514475"/>
            </a:xfrm>
            <a:prstGeom prst="line">
              <a:avLst/>
            </a:prstGeom>
            <a:noFill/>
            <a:ln w="127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C79ADC97-C6BF-B242-BC62-FF76BF212535}"/>
                </a:ext>
              </a:extLst>
            </p:cNvPr>
            <p:cNvCxnSpPr/>
            <p:nvPr/>
          </p:nvCxnSpPr>
          <p:spPr>
            <a:xfrm flipH="1" flipV="1">
              <a:off x="3035617" y="847725"/>
              <a:ext cx="1143000" cy="9525"/>
            </a:xfrm>
            <a:prstGeom prst="line">
              <a:avLst/>
            </a:prstGeom>
            <a:noFill/>
            <a:ln w="1270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83C0175D-D3F3-0D4B-815C-BE45211690F9}"/>
                </a:ext>
              </a:extLst>
            </p:cNvPr>
            <p:cNvCxnSpPr/>
            <p:nvPr/>
          </p:nvCxnSpPr>
          <p:spPr>
            <a:xfrm flipH="1">
              <a:off x="4169092" y="76200"/>
              <a:ext cx="371475" cy="781050"/>
            </a:xfrm>
            <a:prstGeom prst="line">
              <a:avLst/>
            </a:prstGeom>
            <a:noFill/>
            <a:ln w="12700" cap="flat" cmpd="sng" algn="ctr">
              <a:solidFill>
                <a:sysClr val="windowText" lastClr="000000"/>
              </a:solidFill>
              <a:prstDash val="solid"/>
              <a:miter lim="800000"/>
            </a:ln>
            <a:effectLst/>
          </p:spPr>
        </p:cxnSp>
        <p:sp>
          <p:nvSpPr>
            <p:cNvPr id="23" name="Text Box 2">
              <a:extLst>
                <a:ext uri="{FF2B5EF4-FFF2-40B4-BE49-F238E27FC236}">
                  <a16:creationId xmlns:a16="http://schemas.microsoft.com/office/drawing/2014/main" id="{D4228CA9-A851-0544-A3CF-71513DC4D65B}"/>
                </a:ext>
              </a:extLst>
            </p:cNvPr>
            <p:cNvSpPr txBox="1">
              <a:spLocks noChangeArrowheads="1"/>
            </p:cNvSpPr>
            <p:nvPr/>
          </p:nvSpPr>
          <p:spPr bwMode="auto">
            <a:xfrm>
              <a:off x="2749867" y="2914650"/>
              <a:ext cx="2649220" cy="238499"/>
            </a:xfrm>
            <a:prstGeom prst="rect">
              <a:avLst/>
            </a:prstGeom>
            <a:noFill/>
            <a:ln w="9525">
              <a:noFill/>
              <a:miter lim="800000"/>
              <a:headEnd/>
              <a:tailEnd/>
            </a:ln>
          </p:spPr>
          <p:txBody>
            <a:bodyPr rot="0" vert="horz" wrap="square" lIns="91440" tIns="45720" rIns="91440" bIns="45720" anchor="t" anchorCtr="0">
              <a:spAutoFit/>
            </a:bodyPr>
            <a:lstStyle/>
            <a:p>
              <a:pPr algn="r">
                <a:lnSpc>
                  <a:spcPct val="107000"/>
                </a:lnSpc>
                <a:spcAft>
                  <a:spcPts val="800"/>
                </a:spcAft>
              </a:pPr>
              <a:r>
                <a:rPr lang="en-GB" sz="1100" dirty="0">
                  <a:effectLst/>
                  <a:latin typeface="Century Gothic" panose="020B0502020202020204" pitchFamily="34" charset="0"/>
                  <a:ea typeface="Calibri" panose="020F0502020204030204" pitchFamily="34" charset="0"/>
                </a:rPr>
                <a:t>Energy (J)</a:t>
              </a:r>
            </a:p>
          </p:txBody>
        </p:sp>
        <p:sp>
          <p:nvSpPr>
            <p:cNvPr id="24" name="Text Box 2">
              <a:extLst>
                <a:ext uri="{FF2B5EF4-FFF2-40B4-BE49-F238E27FC236}">
                  <a16:creationId xmlns:a16="http://schemas.microsoft.com/office/drawing/2014/main" id="{E2D5CBD3-AD4E-474D-B3F8-9A17B1DE17E2}"/>
                </a:ext>
              </a:extLst>
            </p:cNvPr>
            <p:cNvSpPr txBox="1">
              <a:spLocks noChangeArrowheads="1"/>
            </p:cNvSpPr>
            <p:nvPr/>
          </p:nvSpPr>
          <p:spPr bwMode="auto">
            <a:xfrm rot="16200000">
              <a:off x="-1024890" y="1235392"/>
              <a:ext cx="2360930" cy="31115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100" dirty="0">
                  <a:effectLst/>
                  <a:latin typeface="Century Gothic" panose="020B0502020202020204" pitchFamily="34" charset="0"/>
                  <a:ea typeface="Calibri" panose="020F0502020204030204" pitchFamily="34" charset="0"/>
                </a:rPr>
                <a:t>Temperature (</a:t>
              </a:r>
              <a:r>
                <a:rPr lang="en-GB" sz="1100" baseline="30000" dirty="0">
                  <a:effectLst/>
                  <a:latin typeface="Century Gothic" panose="020B0502020202020204" pitchFamily="34" charset="0"/>
                  <a:ea typeface="Calibri" panose="020F0502020204030204" pitchFamily="34" charset="0"/>
                </a:rPr>
                <a:t>o</a:t>
              </a:r>
              <a:r>
                <a:rPr lang="en-GB" sz="1100" dirty="0">
                  <a:effectLst/>
                  <a:latin typeface="Century Gothic" panose="020B0502020202020204" pitchFamily="34" charset="0"/>
                  <a:ea typeface="Calibri" panose="020F0502020204030204" pitchFamily="34" charset="0"/>
                </a:rPr>
                <a:t>C)</a:t>
              </a:r>
            </a:p>
          </p:txBody>
        </p:sp>
      </p:grpSp>
      <p:sp>
        <p:nvSpPr>
          <p:cNvPr id="2" name="TextBox 1">
            <a:extLst>
              <a:ext uri="{FF2B5EF4-FFF2-40B4-BE49-F238E27FC236}">
                <a16:creationId xmlns:a16="http://schemas.microsoft.com/office/drawing/2014/main" id="{B659BE28-A247-9345-BE3B-9BC12D87A074}"/>
              </a:ext>
            </a:extLst>
          </p:cNvPr>
          <p:cNvSpPr txBox="1"/>
          <p:nvPr/>
        </p:nvSpPr>
        <p:spPr>
          <a:xfrm>
            <a:off x="5349299" y="4908906"/>
            <a:ext cx="356188" cy="369332"/>
          </a:xfrm>
          <a:prstGeom prst="rect">
            <a:avLst/>
          </a:prstGeom>
          <a:noFill/>
        </p:spPr>
        <p:txBody>
          <a:bodyPr wrap="none" rtlCol="0">
            <a:spAutoFit/>
          </a:bodyPr>
          <a:lstStyle/>
          <a:p>
            <a:r>
              <a:rPr lang="en-GB" dirty="0">
                <a:latin typeface="Century Gothic" panose="020B0502020202020204" pitchFamily="34" charset="0"/>
              </a:rPr>
              <a:t>A</a:t>
            </a:r>
          </a:p>
        </p:txBody>
      </p:sp>
      <p:sp>
        <p:nvSpPr>
          <p:cNvPr id="19" name="TextBox 18">
            <a:extLst>
              <a:ext uri="{FF2B5EF4-FFF2-40B4-BE49-F238E27FC236}">
                <a16:creationId xmlns:a16="http://schemas.microsoft.com/office/drawing/2014/main" id="{7FB874AC-0E56-554A-93F0-A58B8232C893}"/>
              </a:ext>
            </a:extLst>
          </p:cNvPr>
          <p:cNvSpPr txBox="1"/>
          <p:nvPr/>
        </p:nvSpPr>
        <p:spPr>
          <a:xfrm>
            <a:off x="5744077" y="4467237"/>
            <a:ext cx="317716" cy="369332"/>
          </a:xfrm>
          <a:prstGeom prst="rect">
            <a:avLst/>
          </a:prstGeom>
          <a:noFill/>
        </p:spPr>
        <p:txBody>
          <a:bodyPr wrap="none" rtlCol="0">
            <a:spAutoFit/>
          </a:bodyPr>
          <a:lstStyle/>
          <a:p>
            <a:r>
              <a:rPr lang="en-GB" dirty="0">
                <a:latin typeface="Century Gothic" panose="020B0502020202020204" pitchFamily="34" charset="0"/>
              </a:rPr>
              <a:t>B</a:t>
            </a:r>
          </a:p>
        </p:txBody>
      </p:sp>
      <p:sp>
        <p:nvSpPr>
          <p:cNvPr id="25" name="TextBox 24">
            <a:extLst>
              <a:ext uri="{FF2B5EF4-FFF2-40B4-BE49-F238E27FC236}">
                <a16:creationId xmlns:a16="http://schemas.microsoft.com/office/drawing/2014/main" id="{A534AB0B-DEFC-DF44-A691-5990942FD53A}"/>
              </a:ext>
            </a:extLst>
          </p:cNvPr>
          <p:cNvSpPr txBox="1"/>
          <p:nvPr/>
        </p:nvSpPr>
        <p:spPr>
          <a:xfrm>
            <a:off x="7262889" y="3818325"/>
            <a:ext cx="372218" cy="369332"/>
          </a:xfrm>
          <a:prstGeom prst="rect">
            <a:avLst/>
          </a:prstGeom>
          <a:noFill/>
        </p:spPr>
        <p:txBody>
          <a:bodyPr wrap="none" rtlCol="0">
            <a:spAutoFit/>
          </a:bodyPr>
          <a:lstStyle/>
          <a:p>
            <a:r>
              <a:rPr lang="en-GB" dirty="0">
                <a:latin typeface="Century Gothic" panose="020B0502020202020204" pitchFamily="34" charset="0"/>
              </a:rPr>
              <a:t>C</a:t>
            </a:r>
          </a:p>
        </p:txBody>
      </p:sp>
      <p:sp>
        <p:nvSpPr>
          <p:cNvPr id="26" name="TextBox 25">
            <a:extLst>
              <a:ext uri="{FF2B5EF4-FFF2-40B4-BE49-F238E27FC236}">
                <a16:creationId xmlns:a16="http://schemas.microsoft.com/office/drawing/2014/main" id="{6D64B5A1-0328-D442-815F-1D96D2DD89A5}"/>
              </a:ext>
            </a:extLst>
          </p:cNvPr>
          <p:cNvSpPr txBox="1"/>
          <p:nvPr/>
        </p:nvSpPr>
        <p:spPr>
          <a:xfrm>
            <a:off x="8583810" y="2790169"/>
            <a:ext cx="356188" cy="369332"/>
          </a:xfrm>
          <a:prstGeom prst="rect">
            <a:avLst/>
          </a:prstGeom>
          <a:noFill/>
        </p:spPr>
        <p:txBody>
          <a:bodyPr wrap="none" rtlCol="0">
            <a:spAutoFit/>
          </a:bodyPr>
          <a:lstStyle/>
          <a:p>
            <a:r>
              <a:rPr lang="en-GB" dirty="0">
                <a:latin typeface="Century Gothic" panose="020B0502020202020204" pitchFamily="34" charset="0"/>
              </a:rPr>
              <a:t>D</a:t>
            </a:r>
          </a:p>
        </p:txBody>
      </p:sp>
      <p:sp>
        <p:nvSpPr>
          <p:cNvPr id="27" name="TextBox 26">
            <a:extLst>
              <a:ext uri="{FF2B5EF4-FFF2-40B4-BE49-F238E27FC236}">
                <a16:creationId xmlns:a16="http://schemas.microsoft.com/office/drawing/2014/main" id="{5CFE51EA-6017-9342-8118-3F3F8345F110}"/>
              </a:ext>
            </a:extLst>
          </p:cNvPr>
          <p:cNvSpPr txBox="1"/>
          <p:nvPr/>
        </p:nvSpPr>
        <p:spPr>
          <a:xfrm>
            <a:off x="9769004" y="2412112"/>
            <a:ext cx="308098" cy="369332"/>
          </a:xfrm>
          <a:prstGeom prst="rect">
            <a:avLst/>
          </a:prstGeom>
          <a:noFill/>
        </p:spPr>
        <p:txBody>
          <a:bodyPr wrap="none" rtlCol="0">
            <a:spAutoFit/>
          </a:bodyPr>
          <a:lstStyle/>
          <a:p>
            <a:r>
              <a:rPr lang="en-GB" dirty="0">
                <a:latin typeface="Century Gothic" panose="020B0502020202020204" pitchFamily="34" charset="0"/>
              </a:rPr>
              <a:t>E</a:t>
            </a:r>
          </a:p>
        </p:txBody>
      </p:sp>
    </p:spTree>
    <p:extLst>
      <p:ext uri="{BB962C8B-B14F-4D97-AF65-F5344CB8AC3E}">
        <p14:creationId xmlns:p14="http://schemas.microsoft.com/office/powerpoint/2010/main" val="20982040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C30063-0170-9B40-88A2-042D9E150D43}"/>
              </a:ext>
            </a:extLst>
          </p:cNvPr>
          <p:cNvSpPr txBox="1"/>
          <p:nvPr/>
        </p:nvSpPr>
        <p:spPr>
          <a:xfrm>
            <a:off x="462486" y="164599"/>
            <a:ext cx="8639844" cy="830997"/>
          </a:xfrm>
          <a:prstGeom prst="rect">
            <a:avLst/>
          </a:prstGeom>
          <a:noFill/>
        </p:spPr>
        <p:txBody>
          <a:bodyPr wrap="square" rtlCol="0">
            <a:spAutoFit/>
          </a:bodyPr>
          <a:lstStyle/>
          <a:p>
            <a:r>
              <a:rPr lang="en-GB" sz="2400" b="1" dirty="0">
                <a:latin typeface="Century Gothic" panose="020B0502020202020204" pitchFamily="34" charset="0"/>
              </a:rPr>
              <a:t>Label the graph</a:t>
            </a:r>
          </a:p>
          <a:p>
            <a:endParaRPr lang="en-GB" sz="2400" b="1" dirty="0">
              <a:latin typeface="Century Gothic" panose="020B0502020202020204" pitchFamily="34" charset="0"/>
            </a:endParaRPr>
          </a:p>
        </p:txBody>
      </p:sp>
      <p:grpSp>
        <p:nvGrpSpPr>
          <p:cNvPr id="14" name="Group 13">
            <a:extLst>
              <a:ext uri="{FF2B5EF4-FFF2-40B4-BE49-F238E27FC236}">
                <a16:creationId xmlns:a16="http://schemas.microsoft.com/office/drawing/2014/main" id="{03AADB9C-65E4-9B46-ACA8-926B7EEF0BEB}"/>
              </a:ext>
            </a:extLst>
          </p:cNvPr>
          <p:cNvGrpSpPr/>
          <p:nvPr/>
        </p:nvGrpSpPr>
        <p:grpSpPr>
          <a:xfrm>
            <a:off x="2888513" y="1279021"/>
            <a:ext cx="6702522" cy="4537217"/>
            <a:chOff x="0" y="0"/>
            <a:chExt cx="5416867" cy="3301365"/>
          </a:xfrm>
        </p:grpSpPr>
        <p:cxnSp>
          <p:nvCxnSpPr>
            <p:cNvPr id="15" name="Straight Connector 14">
              <a:extLst>
                <a:ext uri="{FF2B5EF4-FFF2-40B4-BE49-F238E27FC236}">
                  <a16:creationId xmlns:a16="http://schemas.microsoft.com/office/drawing/2014/main" id="{B71B19A4-E0DB-914B-983B-B2930BE3D65E}"/>
                </a:ext>
              </a:extLst>
            </p:cNvPr>
            <p:cNvCxnSpPr/>
            <p:nvPr/>
          </p:nvCxnSpPr>
          <p:spPr>
            <a:xfrm flipH="1">
              <a:off x="349567" y="0"/>
              <a:ext cx="0" cy="2867025"/>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ADB7DB2-CA5E-0944-9B64-662316BE6C4F}"/>
                </a:ext>
              </a:extLst>
            </p:cNvPr>
            <p:cNvCxnSpPr/>
            <p:nvPr/>
          </p:nvCxnSpPr>
          <p:spPr>
            <a:xfrm>
              <a:off x="349567" y="2867025"/>
              <a:ext cx="5067300" cy="0"/>
            </a:xfrm>
            <a:prstGeom prst="line">
              <a:avLst/>
            </a:prstGeom>
            <a:noFill/>
            <a:ln w="12700" cap="flat" cmpd="sng" algn="ctr">
              <a:solidFill>
                <a:sysClr val="windowText" lastClr="000000"/>
              </a:solidFill>
              <a:prstDash val="solid"/>
              <a:miter lim="800000"/>
            </a:ln>
            <a:effectLst/>
          </p:spPr>
        </p:cxnSp>
        <p:cxnSp>
          <p:nvCxnSpPr>
            <p:cNvPr id="17" name="Straight Connector 16">
              <a:extLst>
                <a:ext uri="{FF2B5EF4-FFF2-40B4-BE49-F238E27FC236}">
                  <a16:creationId xmlns:a16="http://schemas.microsoft.com/office/drawing/2014/main" id="{C1E4984A-326E-1B42-92B6-190A9E595A67}"/>
                </a:ext>
              </a:extLst>
            </p:cNvPr>
            <p:cNvCxnSpPr/>
            <p:nvPr/>
          </p:nvCxnSpPr>
          <p:spPr>
            <a:xfrm flipH="1">
              <a:off x="349567" y="2362200"/>
              <a:ext cx="381000" cy="514350"/>
            </a:xfrm>
            <a:prstGeom prst="line">
              <a:avLst/>
            </a:prstGeom>
            <a:noFill/>
            <a:ln w="12700" cap="flat" cmpd="sng" algn="ctr">
              <a:solidFill>
                <a:sysClr val="windowText" lastClr="000000"/>
              </a:solidFill>
              <a:prstDash val="solid"/>
              <a:miter lim="800000"/>
            </a:ln>
            <a:effectLst/>
          </p:spPr>
        </p:cxnSp>
        <p:cxnSp>
          <p:nvCxnSpPr>
            <p:cNvPr id="18" name="Straight Connector 17">
              <a:extLst>
                <a:ext uri="{FF2B5EF4-FFF2-40B4-BE49-F238E27FC236}">
                  <a16:creationId xmlns:a16="http://schemas.microsoft.com/office/drawing/2014/main" id="{FD43A87F-67A4-394F-A6E2-BDE4DDB41D70}"/>
                </a:ext>
              </a:extLst>
            </p:cNvPr>
            <p:cNvCxnSpPr/>
            <p:nvPr/>
          </p:nvCxnSpPr>
          <p:spPr>
            <a:xfrm flipH="1" flipV="1">
              <a:off x="730567" y="2362200"/>
              <a:ext cx="552450" cy="0"/>
            </a:xfrm>
            <a:prstGeom prst="line">
              <a:avLst/>
            </a:prstGeom>
            <a:noFill/>
            <a:ln w="12700" cap="flat" cmpd="sng" algn="ctr">
              <a:solidFill>
                <a:sysClr val="windowText" lastClr="000000"/>
              </a:solidFill>
              <a:prstDash val="solid"/>
              <a:miter lim="800000"/>
            </a:ln>
            <a:effectLst/>
          </p:spPr>
        </p:cxnSp>
        <p:cxnSp>
          <p:nvCxnSpPr>
            <p:cNvPr id="20" name="Straight Connector 19">
              <a:extLst>
                <a:ext uri="{FF2B5EF4-FFF2-40B4-BE49-F238E27FC236}">
                  <a16:creationId xmlns:a16="http://schemas.microsoft.com/office/drawing/2014/main" id="{5A7777D0-A2CF-704E-9380-2D38D5191BFA}"/>
                </a:ext>
              </a:extLst>
            </p:cNvPr>
            <p:cNvCxnSpPr/>
            <p:nvPr/>
          </p:nvCxnSpPr>
          <p:spPr>
            <a:xfrm flipH="1">
              <a:off x="1273492" y="847725"/>
              <a:ext cx="1762125" cy="1514475"/>
            </a:xfrm>
            <a:prstGeom prst="line">
              <a:avLst/>
            </a:prstGeom>
            <a:noFill/>
            <a:ln w="127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C79ADC97-C6BF-B242-BC62-FF76BF212535}"/>
                </a:ext>
              </a:extLst>
            </p:cNvPr>
            <p:cNvCxnSpPr/>
            <p:nvPr/>
          </p:nvCxnSpPr>
          <p:spPr>
            <a:xfrm flipH="1" flipV="1">
              <a:off x="3035617" y="847725"/>
              <a:ext cx="1143000" cy="9525"/>
            </a:xfrm>
            <a:prstGeom prst="line">
              <a:avLst/>
            </a:prstGeom>
            <a:noFill/>
            <a:ln w="1270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83C0175D-D3F3-0D4B-815C-BE45211690F9}"/>
                </a:ext>
              </a:extLst>
            </p:cNvPr>
            <p:cNvCxnSpPr/>
            <p:nvPr/>
          </p:nvCxnSpPr>
          <p:spPr>
            <a:xfrm flipH="1">
              <a:off x="4169092" y="76200"/>
              <a:ext cx="371475" cy="781050"/>
            </a:xfrm>
            <a:prstGeom prst="line">
              <a:avLst/>
            </a:prstGeom>
            <a:noFill/>
            <a:ln w="12700" cap="flat" cmpd="sng" algn="ctr">
              <a:solidFill>
                <a:sysClr val="windowText" lastClr="000000"/>
              </a:solidFill>
              <a:prstDash val="solid"/>
              <a:miter lim="800000"/>
            </a:ln>
            <a:effectLst/>
          </p:spPr>
        </p:cxnSp>
        <p:sp>
          <p:nvSpPr>
            <p:cNvPr id="23" name="Text Box 2">
              <a:extLst>
                <a:ext uri="{FF2B5EF4-FFF2-40B4-BE49-F238E27FC236}">
                  <a16:creationId xmlns:a16="http://schemas.microsoft.com/office/drawing/2014/main" id="{D4228CA9-A851-0544-A3CF-71513DC4D65B}"/>
                </a:ext>
              </a:extLst>
            </p:cNvPr>
            <p:cNvSpPr txBox="1">
              <a:spLocks noChangeArrowheads="1"/>
            </p:cNvSpPr>
            <p:nvPr/>
          </p:nvSpPr>
          <p:spPr bwMode="auto">
            <a:xfrm>
              <a:off x="2749867" y="2914650"/>
              <a:ext cx="2649220" cy="386715"/>
            </a:xfrm>
            <a:prstGeom prst="rect">
              <a:avLst/>
            </a:prstGeom>
            <a:noFill/>
            <a:ln w="9525">
              <a:noFill/>
              <a:miter lim="800000"/>
              <a:headEnd/>
              <a:tailEnd/>
            </a:ln>
          </p:spPr>
          <p:txBody>
            <a:bodyPr rot="0" vert="horz" wrap="square" lIns="91440" tIns="45720" rIns="91440" bIns="45720" anchor="t" anchorCtr="0">
              <a:spAutoFit/>
            </a:bodyPr>
            <a:lstStyle/>
            <a:p>
              <a:pPr algn="r">
                <a:lnSpc>
                  <a:spcPct val="107000"/>
                </a:lnSpc>
                <a:spcAft>
                  <a:spcPts val="800"/>
                </a:spcAft>
              </a:pPr>
              <a:r>
                <a:rPr lang="en-GB" sz="1100" dirty="0">
                  <a:effectLst/>
                  <a:latin typeface="Century Gothic" panose="020B0502020202020204" pitchFamily="34" charset="0"/>
                  <a:ea typeface="Calibri" panose="020F0502020204030204" pitchFamily="34" charset="0"/>
                </a:rPr>
                <a:t>Energy (J)</a:t>
              </a:r>
              <a:endParaRPr lang="en-GB" sz="1100" dirty="0">
                <a:effectLst/>
                <a:latin typeface="Calibri" panose="020F0502020204030204" pitchFamily="34" charset="0"/>
                <a:ea typeface="Calibri" panose="020F0502020204030204" pitchFamily="34" charset="0"/>
              </a:endParaRPr>
            </a:p>
          </p:txBody>
        </p:sp>
        <p:sp>
          <p:nvSpPr>
            <p:cNvPr id="24" name="Text Box 2">
              <a:extLst>
                <a:ext uri="{FF2B5EF4-FFF2-40B4-BE49-F238E27FC236}">
                  <a16:creationId xmlns:a16="http://schemas.microsoft.com/office/drawing/2014/main" id="{E2D5CBD3-AD4E-474D-B3F8-9A17B1DE17E2}"/>
                </a:ext>
              </a:extLst>
            </p:cNvPr>
            <p:cNvSpPr txBox="1">
              <a:spLocks noChangeArrowheads="1"/>
            </p:cNvSpPr>
            <p:nvPr/>
          </p:nvSpPr>
          <p:spPr bwMode="auto">
            <a:xfrm rot="16200000">
              <a:off x="-1024890" y="1235392"/>
              <a:ext cx="2360930" cy="31115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100" dirty="0">
                  <a:effectLst/>
                  <a:latin typeface="Century Gothic" panose="020B0502020202020204" pitchFamily="34" charset="0"/>
                  <a:ea typeface="Calibri" panose="020F0502020204030204" pitchFamily="34" charset="0"/>
                </a:rPr>
                <a:t>Temperature (</a:t>
              </a:r>
              <a:r>
                <a:rPr lang="en-GB" sz="1100" baseline="30000" dirty="0">
                  <a:effectLst/>
                  <a:latin typeface="Century Gothic" panose="020B0502020202020204" pitchFamily="34" charset="0"/>
                  <a:ea typeface="Calibri" panose="020F0502020204030204" pitchFamily="34" charset="0"/>
                </a:rPr>
                <a:t>o</a:t>
              </a:r>
              <a:r>
                <a:rPr lang="en-GB" sz="1100" dirty="0">
                  <a:effectLst/>
                  <a:latin typeface="Century Gothic" panose="020B0502020202020204" pitchFamily="34" charset="0"/>
                  <a:ea typeface="Calibri" panose="020F0502020204030204" pitchFamily="34" charset="0"/>
                </a:rPr>
                <a:t>C)</a:t>
              </a:r>
              <a:endParaRPr lang="en-GB" sz="1100" dirty="0">
                <a:effectLst/>
                <a:latin typeface="Calibri" panose="020F0502020204030204" pitchFamily="34" charset="0"/>
                <a:ea typeface="Calibri" panose="020F0502020204030204" pitchFamily="34" charset="0"/>
              </a:endParaRPr>
            </a:p>
          </p:txBody>
        </p:sp>
      </p:grpSp>
      <p:sp>
        <p:nvSpPr>
          <p:cNvPr id="29" name="Callout: Line 20">
            <a:extLst>
              <a:ext uri="{FF2B5EF4-FFF2-40B4-BE49-F238E27FC236}">
                <a16:creationId xmlns:a16="http://schemas.microsoft.com/office/drawing/2014/main" id="{35688528-0606-1445-B397-6B58BF38AC0D}"/>
              </a:ext>
            </a:extLst>
          </p:cNvPr>
          <p:cNvSpPr/>
          <p:nvPr/>
        </p:nvSpPr>
        <p:spPr>
          <a:xfrm>
            <a:off x="0" y="4292458"/>
            <a:ext cx="2843747" cy="2423421"/>
          </a:xfrm>
          <a:prstGeom prst="borderCallout1">
            <a:avLst>
              <a:gd name="adj1" fmla="val 38317"/>
              <a:gd name="adj2" fmla="val 103136"/>
              <a:gd name="adj3" fmla="val 24079"/>
              <a:gd name="adj4" fmla="val 125016"/>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latin typeface="Century Gothic" panose="020B0502020202020204" pitchFamily="34" charset="0"/>
              </a:rPr>
              <a:t>SOLID.</a:t>
            </a:r>
          </a:p>
          <a:p>
            <a:pPr algn="ctr"/>
            <a:r>
              <a:rPr lang="en-GB" sz="2000" b="1" dirty="0">
                <a:solidFill>
                  <a:schemeClr val="accent1"/>
                </a:solidFill>
                <a:latin typeface="Century Gothic" panose="020B0502020202020204" pitchFamily="34" charset="0"/>
              </a:rPr>
              <a:t>Temperature</a:t>
            </a:r>
            <a:r>
              <a:rPr lang="en-GB" sz="2000" dirty="0">
                <a:solidFill>
                  <a:schemeClr val="accent1"/>
                </a:solidFill>
                <a:latin typeface="Century Gothic" panose="020B0502020202020204" pitchFamily="34" charset="0"/>
              </a:rPr>
              <a:t> increasing. </a:t>
            </a:r>
            <a:r>
              <a:rPr lang="en-GB" sz="2000" b="1" dirty="0">
                <a:solidFill>
                  <a:schemeClr val="accent1"/>
                </a:solidFill>
                <a:latin typeface="Century Gothic" panose="020B0502020202020204" pitchFamily="34" charset="0"/>
              </a:rPr>
              <a:t>Internal energy </a:t>
            </a:r>
            <a:r>
              <a:rPr lang="en-GB" sz="2000" dirty="0">
                <a:solidFill>
                  <a:schemeClr val="accent1"/>
                </a:solidFill>
                <a:latin typeface="Century Gothic" panose="020B0502020202020204" pitchFamily="34" charset="0"/>
              </a:rPr>
              <a:t>increasing. </a:t>
            </a:r>
          </a:p>
          <a:p>
            <a:pPr algn="ctr"/>
            <a:r>
              <a:rPr lang="en-GB" sz="2000" b="1" dirty="0">
                <a:solidFill>
                  <a:schemeClr val="accent1"/>
                </a:solidFill>
                <a:latin typeface="Century Gothic" panose="020B0502020202020204" pitchFamily="34" charset="0"/>
              </a:rPr>
              <a:t>Kinetic energy </a:t>
            </a:r>
            <a:r>
              <a:rPr lang="en-GB" sz="2000" dirty="0">
                <a:solidFill>
                  <a:schemeClr val="accent1"/>
                </a:solidFill>
                <a:latin typeface="Century Gothic" panose="020B0502020202020204" pitchFamily="34" charset="0"/>
              </a:rPr>
              <a:t>increasing.</a:t>
            </a:r>
          </a:p>
          <a:p>
            <a:pPr algn="ctr"/>
            <a:r>
              <a:rPr lang="en-GB" sz="2000" b="1" dirty="0">
                <a:solidFill>
                  <a:schemeClr val="accent1"/>
                </a:solidFill>
                <a:latin typeface="Century Gothic" panose="020B0502020202020204" pitchFamily="34" charset="0"/>
              </a:rPr>
              <a:t>Potential energy </a:t>
            </a:r>
            <a:r>
              <a:rPr lang="en-GB" sz="2000" dirty="0">
                <a:solidFill>
                  <a:schemeClr val="accent1"/>
                </a:solidFill>
                <a:latin typeface="Century Gothic" panose="020B0502020202020204" pitchFamily="34" charset="0"/>
              </a:rPr>
              <a:t>remains constant.</a:t>
            </a:r>
          </a:p>
        </p:txBody>
      </p:sp>
      <p:sp>
        <p:nvSpPr>
          <p:cNvPr id="30" name="Callout: Line 21">
            <a:extLst>
              <a:ext uri="{FF2B5EF4-FFF2-40B4-BE49-F238E27FC236}">
                <a16:creationId xmlns:a16="http://schemas.microsoft.com/office/drawing/2014/main" id="{4461C7CD-E1B2-4B41-8AAB-E9D651426EB8}"/>
              </a:ext>
            </a:extLst>
          </p:cNvPr>
          <p:cNvSpPr/>
          <p:nvPr/>
        </p:nvSpPr>
        <p:spPr>
          <a:xfrm>
            <a:off x="0" y="1174297"/>
            <a:ext cx="2833798" cy="2921093"/>
          </a:xfrm>
          <a:prstGeom prst="borderCallout1">
            <a:avLst>
              <a:gd name="adj1" fmla="val 38317"/>
              <a:gd name="adj2" fmla="val 103136"/>
              <a:gd name="adj3" fmla="val 114839"/>
              <a:gd name="adj4" fmla="val 14731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latin typeface="Century Gothic" panose="020B0502020202020204" pitchFamily="34" charset="0"/>
              </a:rPr>
              <a:t>MELTING.</a:t>
            </a:r>
          </a:p>
          <a:p>
            <a:pPr algn="ctr"/>
            <a:r>
              <a:rPr lang="en-GB" sz="2000" b="1" dirty="0">
                <a:solidFill>
                  <a:schemeClr val="accent1"/>
                </a:solidFill>
                <a:latin typeface="Century Gothic" panose="020B0502020202020204" pitchFamily="34" charset="0"/>
              </a:rPr>
              <a:t>Temperature</a:t>
            </a:r>
            <a:r>
              <a:rPr lang="en-GB" sz="2000" dirty="0">
                <a:solidFill>
                  <a:schemeClr val="accent1"/>
                </a:solidFill>
                <a:latin typeface="Century Gothic" panose="020B0502020202020204" pitchFamily="34" charset="0"/>
              </a:rPr>
              <a:t> remains constant. </a:t>
            </a:r>
            <a:r>
              <a:rPr lang="en-GB" sz="2000" b="1" dirty="0">
                <a:solidFill>
                  <a:schemeClr val="accent1"/>
                </a:solidFill>
                <a:latin typeface="Century Gothic" panose="020B0502020202020204" pitchFamily="34" charset="0"/>
              </a:rPr>
              <a:t>Internal energy </a:t>
            </a:r>
            <a:r>
              <a:rPr lang="en-GB" sz="2000" dirty="0">
                <a:solidFill>
                  <a:schemeClr val="accent1"/>
                </a:solidFill>
                <a:latin typeface="Century Gothic" panose="020B0502020202020204" pitchFamily="34" charset="0"/>
              </a:rPr>
              <a:t>increasing. </a:t>
            </a:r>
          </a:p>
          <a:p>
            <a:pPr algn="ctr"/>
            <a:r>
              <a:rPr lang="en-GB" sz="2000" b="1" dirty="0">
                <a:solidFill>
                  <a:schemeClr val="accent1"/>
                </a:solidFill>
                <a:latin typeface="Century Gothic" panose="020B0502020202020204" pitchFamily="34" charset="0"/>
              </a:rPr>
              <a:t>Kinetic energy </a:t>
            </a:r>
            <a:r>
              <a:rPr lang="en-GB" sz="2000" dirty="0">
                <a:solidFill>
                  <a:schemeClr val="accent1"/>
                </a:solidFill>
                <a:latin typeface="Century Gothic" panose="020B0502020202020204" pitchFamily="34" charset="0"/>
              </a:rPr>
              <a:t>remains constant.</a:t>
            </a:r>
          </a:p>
          <a:p>
            <a:pPr algn="ctr"/>
            <a:r>
              <a:rPr lang="en-GB" sz="2000" b="1" dirty="0">
                <a:solidFill>
                  <a:schemeClr val="accent1"/>
                </a:solidFill>
                <a:latin typeface="Century Gothic" panose="020B0502020202020204" pitchFamily="34" charset="0"/>
              </a:rPr>
              <a:t>Potential energy </a:t>
            </a:r>
            <a:r>
              <a:rPr lang="en-GB" sz="2000" dirty="0">
                <a:solidFill>
                  <a:schemeClr val="accent1"/>
                </a:solidFill>
                <a:latin typeface="Century Gothic" panose="020B0502020202020204" pitchFamily="34" charset="0"/>
              </a:rPr>
              <a:t>increasing.</a:t>
            </a:r>
          </a:p>
        </p:txBody>
      </p:sp>
      <p:sp>
        <p:nvSpPr>
          <p:cNvPr id="31" name="Callout: Line 22">
            <a:extLst>
              <a:ext uri="{FF2B5EF4-FFF2-40B4-BE49-F238E27FC236}">
                <a16:creationId xmlns:a16="http://schemas.microsoft.com/office/drawing/2014/main" id="{E19A8FF5-7DFF-D541-A14E-355545082A08}"/>
              </a:ext>
            </a:extLst>
          </p:cNvPr>
          <p:cNvSpPr/>
          <p:nvPr/>
        </p:nvSpPr>
        <p:spPr>
          <a:xfrm>
            <a:off x="4203149" y="96713"/>
            <a:ext cx="3572315" cy="1929178"/>
          </a:xfrm>
          <a:prstGeom prst="borderCallout1">
            <a:avLst>
              <a:gd name="adj1" fmla="val 106627"/>
              <a:gd name="adj2" fmla="val 40697"/>
              <a:gd name="adj3" fmla="val 158759"/>
              <a:gd name="adj4" fmla="val 47662"/>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latin typeface="Century Gothic" panose="020B0502020202020204" pitchFamily="34" charset="0"/>
              </a:rPr>
              <a:t>LIQUID.</a:t>
            </a:r>
          </a:p>
          <a:p>
            <a:pPr algn="ctr"/>
            <a:r>
              <a:rPr lang="en-GB" sz="2000" b="1" dirty="0">
                <a:solidFill>
                  <a:schemeClr val="accent1"/>
                </a:solidFill>
                <a:latin typeface="Century Gothic" panose="020B0502020202020204" pitchFamily="34" charset="0"/>
              </a:rPr>
              <a:t>Temperature</a:t>
            </a:r>
            <a:r>
              <a:rPr lang="en-GB" sz="2000" dirty="0">
                <a:solidFill>
                  <a:schemeClr val="accent1"/>
                </a:solidFill>
                <a:latin typeface="Century Gothic" panose="020B0502020202020204" pitchFamily="34" charset="0"/>
              </a:rPr>
              <a:t> increasing. </a:t>
            </a:r>
            <a:r>
              <a:rPr lang="en-GB" sz="2000" b="1" dirty="0">
                <a:solidFill>
                  <a:schemeClr val="accent1"/>
                </a:solidFill>
                <a:latin typeface="Century Gothic" panose="020B0502020202020204" pitchFamily="34" charset="0"/>
              </a:rPr>
              <a:t>Internal energy </a:t>
            </a:r>
            <a:r>
              <a:rPr lang="en-GB" sz="2000" dirty="0">
                <a:solidFill>
                  <a:schemeClr val="accent1"/>
                </a:solidFill>
                <a:latin typeface="Century Gothic" panose="020B0502020202020204" pitchFamily="34" charset="0"/>
              </a:rPr>
              <a:t>increasing. </a:t>
            </a:r>
          </a:p>
          <a:p>
            <a:pPr algn="ctr"/>
            <a:r>
              <a:rPr lang="en-GB" sz="2000" b="1" dirty="0">
                <a:solidFill>
                  <a:schemeClr val="accent1"/>
                </a:solidFill>
                <a:latin typeface="Century Gothic" panose="020B0502020202020204" pitchFamily="34" charset="0"/>
              </a:rPr>
              <a:t>Kinetic energy </a:t>
            </a:r>
            <a:r>
              <a:rPr lang="en-GB" sz="2000" dirty="0">
                <a:solidFill>
                  <a:schemeClr val="accent1"/>
                </a:solidFill>
                <a:latin typeface="Century Gothic" panose="020B0502020202020204" pitchFamily="34" charset="0"/>
              </a:rPr>
              <a:t>increasing.</a:t>
            </a:r>
          </a:p>
          <a:p>
            <a:pPr algn="ctr"/>
            <a:r>
              <a:rPr lang="en-GB" sz="2000" b="1" dirty="0">
                <a:solidFill>
                  <a:schemeClr val="accent1"/>
                </a:solidFill>
                <a:latin typeface="Century Gothic" panose="020B0502020202020204" pitchFamily="34" charset="0"/>
              </a:rPr>
              <a:t>Potential energy </a:t>
            </a:r>
            <a:r>
              <a:rPr lang="en-GB" sz="2000" dirty="0">
                <a:solidFill>
                  <a:schemeClr val="accent1"/>
                </a:solidFill>
                <a:latin typeface="Century Gothic" panose="020B0502020202020204" pitchFamily="34" charset="0"/>
              </a:rPr>
              <a:t>remains constant.</a:t>
            </a:r>
          </a:p>
        </p:txBody>
      </p:sp>
      <p:sp>
        <p:nvSpPr>
          <p:cNvPr id="33" name="Callout: Line 25">
            <a:extLst>
              <a:ext uri="{FF2B5EF4-FFF2-40B4-BE49-F238E27FC236}">
                <a16:creationId xmlns:a16="http://schemas.microsoft.com/office/drawing/2014/main" id="{0BE7A75A-31D4-284C-9EB9-A366E4C6E984}"/>
              </a:ext>
            </a:extLst>
          </p:cNvPr>
          <p:cNvSpPr/>
          <p:nvPr/>
        </p:nvSpPr>
        <p:spPr>
          <a:xfrm>
            <a:off x="7247824" y="3035711"/>
            <a:ext cx="4268303" cy="2163077"/>
          </a:xfrm>
          <a:prstGeom prst="borderCallout1">
            <a:avLst>
              <a:gd name="adj1" fmla="val -2121"/>
              <a:gd name="adj2" fmla="val 18622"/>
              <a:gd name="adj3" fmla="val -26996"/>
              <a:gd name="adj4" fmla="val 448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latin typeface="Century Gothic" panose="020B0502020202020204" pitchFamily="34" charset="0"/>
              </a:rPr>
              <a:t>BOILING.</a:t>
            </a:r>
          </a:p>
          <a:p>
            <a:pPr algn="ctr"/>
            <a:r>
              <a:rPr lang="en-GB" sz="2000" b="1" dirty="0">
                <a:solidFill>
                  <a:schemeClr val="accent1"/>
                </a:solidFill>
                <a:latin typeface="Century Gothic" panose="020B0502020202020204" pitchFamily="34" charset="0"/>
              </a:rPr>
              <a:t>Temperature</a:t>
            </a:r>
            <a:r>
              <a:rPr lang="en-GB" sz="2000" dirty="0">
                <a:solidFill>
                  <a:schemeClr val="accent1"/>
                </a:solidFill>
                <a:latin typeface="Century Gothic" panose="020B0502020202020204" pitchFamily="34" charset="0"/>
              </a:rPr>
              <a:t> remains constant. </a:t>
            </a:r>
            <a:r>
              <a:rPr lang="en-GB" sz="2000" b="1" dirty="0">
                <a:solidFill>
                  <a:schemeClr val="accent1"/>
                </a:solidFill>
                <a:latin typeface="Century Gothic" panose="020B0502020202020204" pitchFamily="34" charset="0"/>
              </a:rPr>
              <a:t>Internal energy </a:t>
            </a:r>
            <a:r>
              <a:rPr lang="en-GB" sz="2000" dirty="0">
                <a:solidFill>
                  <a:schemeClr val="accent1"/>
                </a:solidFill>
                <a:latin typeface="Century Gothic" panose="020B0502020202020204" pitchFamily="34" charset="0"/>
              </a:rPr>
              <a:t>increasing. </a:t>
            </a:r>
          </a:p>
          <a:p>
            <a:pPr algn="ctr"/>
            <a:r>
              <a:rPr lang="en-GB" sz="2000" b="1" dirty="0">
                <a:solidFill>
                  <a:schemeClr val="accent1"/>
                </a:solidFill>
                <a:latin typeface="Century Gothic" panose="020B0502020202020204" pitchFamily="34" charset="0"/>
              </a:rPr>
              <a:t>Kinetic energy </a:t>
            </a:r>
            <a:r>
              <a:rPr lang="en-GB" sz="2000" dirty="0">
                <a:solidFill>
                  <a:schemeClr val="accent1"/>
                </a:solidFill>
                <a:latin typeface="Century Gothic" panose="020B0502020202020204" pitchFamily="34" charset="0"/>
              </a:rPr>
              <a:t>remains constant.</a:t>
            </a:r>
          </a:p>
          <a:p>
            <a:pPr algn="ctr"/>
            <a:r>
              <a:rPr lang="en-GB" sz="2000" b="1" dirty="0">
                <a:solidFill>
                  <a:schemeClr val="accent1"/>
                </a:solidFill>
                <a:latin typeface="Century Gothic" panose="020B0502020202020204" pitchFamily="34" charset="0"/>
              </a:rPr>
              <a:t>Potential energy </a:t>
            </a:r>
            <a:r>
              <a:rPr lang="en-GB" sz="2000" dirty="0">
                <a:solidFill>
                  <a:schemeClr val="accent1"/>
                </a:solidFill>
                <a:latin typeface="Century Gothic" panose="020B0502020202020204" pitchFamily="34" charset="0"/>
              </a:rPr>
              <a:t>increasing.</a:t>
            </a:r>
          </a:p>
        </p:txBody>
      </p:sp>
      <p:sp>
        <p:nvSpPr>
          <p:cNvPr id="34" name="Callout: Line 24">
            <a:extLst>
              <a:ext uri="{FF2B5EF4-FFF2-40B4-BE49-F238E27FC236}">
                <a16:creationId xmlns:a16="http://schemas.microsoft.com/office/drawing/2014/main" id="{FEE7F2EB-73A7-8040-923F-BBEEA3C15BAB}"/>
              </a:ext>
            </a:extLst>
          </p:cNvPr>
          <p:cNvSpPr/>
          <p:nvPr/>
        </p:nvSpPr>
        <p:spPr>
          <a:xfrm>
            <a:off x="9039787" y="70613"/>
            <a:ext cx="2476340" cy="2921093"/>
          </a:xfrm>
          <a:prstGeom prst="borderCallout1">
            <a:avLst>
              <a:gd name="adj1" fmla="val 58572"/>
              <a:gd name="adj2" fmla="val -4584"/>
              <a:gd name="adj3" fmla="val 63086"/>
              <a:gd name="adj4" fmla="val -304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latin typeface="Century Gothic" panose="020B0502020202020204" pitchFamily="34" charset="0"/>
              </a:rPr>
              <a:t>GAS.</a:t>
            </a:r>
          </a:p>
          <a:p>
            <a:pPr algn="ctr"/>
            <a:r>
              <a:rPr lang="en-GB" sz="2000" b="1" dirty="0">
                <a:solidFill>
                  <a:schemeClr val="accent1"/>
                </a:solidFill>
                <a:latin typeface="Century Gothic" panose="020B0502020202020204" pitchFamily="34" charset="0"/>
              </a:rPr>
              <a:t>Temperature</a:t>
            </a:r>
            <a:r>
              <a:rPr lang="en-GB" sz="2000" dirty="0">
                <a:solidFill>
                  <a:schemeClr val="accent1"/>
                </a:solidFill>
                <a:latin typeface="Century Gothic" panose="020B0502020202020204" pitchFamily="34" charset="0"/>
              </a:rPr>
              <a:t> increasing. </a:t>
            </a:r>
            <a:r>
              <a:rPr lang="en-GB" sz="2000" b="1" dirty="0">
                <a:solidFill>
                  <a:schemeClr val="accent1"/>
                </a:solidFill>
                <a:latin typeface="Century Gothic" panose="020B0502020202020204" pitchFamily="34" charset="0"/>
              </a:rPr>
              <a:t>Internal energy </a:t>
            </a:r>
            <a:r>
              <a:rPr lang="en-GB" sz="2000" dirty="0">
                <a:solidFill>
                  <a:schemeClr val="accent1"/>
                </a:solidFill>
                <a:latin typeface="Century Gothic" panose="020B0502020202020204" pitchFamily="34" charset="0"/>
              </a:rPr>
              <a:t>increasing. </a:t>
            </a:r>
          </a:p>
          <a:p>
            <a:pPr algn="ctr"/>
            <a:r>
              <a:rPr lang="en-GB" sz="2000" b="1" dirty="0">
                <a:solidFill>
                  <a:schemeClr val="accent1"/>
                </a:solidFill>
                <a:latin typeface="Century Gothic" panose="020B0502020202020204" pitchFamily="34" charset="0"/>
              </a:rPr>
              <a:t>Kinetic energy</a:t>
            </a:r>
            <a:r>
              <a:rPr lang="en-GB" sz="2000" dirty="0">
                <a:solidFill>
                  <a:schemeClr val="accent1"/>
                </a:solidFill>
                <a:latin typeface="Century Gothic" panose="020B0502020202020204" pitchFamily="34" charset="0"/>
              </a:rPr>
              <a:t> increasing.</a:t>
            </a:r>
          </a:p>
          <a:p>
            <a:pPr algn="ctr"/>
            <a:r>
              <a:rPr lang="en-GB" sz="2000" b="1" dirty="0">
                <a:solidFill>
                  <a:schemeClr val="accent1"/>
                </a:solidFill>
                <a:latin typeface="Century Gothic" panose="020B0502020202020204" pitchFamily="34" charset="0"/>
              </a:rPr>
              <a:t>Potential energy </a:t>
            </a:r>
            <a:r>
              <a:rPr lang="en-GB" sz="2000" dirty="0">
                <a:solidFill>
                  <a:schemeClr val="accent1"/>
                </a:solidFill>
                <a:latin typeface="Century Gothic" panose="020B0502020202020204" pitchFamily="34" charset="0"/>
              </a:rPr>
              <a:t>remains constant.</a:t>
            </a:r>
          </a:p>
        </p:txBody>
      </p:sp>
    </p:spTree>
    <p:extLst>
      <p:ext uri="{BB962C8B-B14F-4D97-AF65-F5344CB8AC3E}">
        <p14:creationId xmlns:p14="http://schemas.microsoft.com/office/powerpoint/2010/main" val="64504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0" y="996078"/>
            <a:ext cx="8489825" cy="1569660"/>
          </a:xfrm>
          <a:prstGeom prst="rect">
            <a:avLst/>
          </a:prstGeom>
          <a:noFill/>
        </p:spPr>
        <p:txBody>
          <a:bodyPr wrap="none" rtlCol="0">
            <a:spAutoFit/>
          </a:bodyPr>
          <a:lstStyle/>
          <a:p>
            <a:pPr marL="457200" indent="-457200">
              <a:buAutoNum type="arabicPeriod"/>
            </a:pPr>
            <a:r>
              <a:rPr lang="en-GB" sz="2400" dirty="0">
                <a:latin typeface="Century Gothic" panose="020B0502020202020204" pitchFamily="34" charset="0"/>
              </a:rPr>
              <a:t>In which state(s) of matter are particles able to flow?</a:t>
            </a:r>
          </a:p>
          <a:p>
            <a:pPr marL="342900" indent="-342900">
              <a:buFont typeface="Wingdings" pitchFamily="2" charset="2"/>
              <a:buChar char="q"/>
            </a:pPr>
            <a:r>
              <a:rPr lang="en-GB" sz="2400" dirty="0">
                <a:latin typeface="Century Gothic" panose="020B0502020202020204" pitchFamily="34" charset="0"/>
              </a:rPr>
              <a:t>A. Gases only</a:t>
            </a:r>
          </a:p>
          <a:p>
            <a:pPr marL="342900" indent="-342900">
              <a:buFont typeface="Wingdings" pitchFamily="2" charset="2"/>
              <a:buChar char="q"/>
            </a:pPr>
            <a:r>
              <a:rPr lang="en-GB" sz="2400" dirty="0">
                <a:latin typeface="Century Gothic" panose="020B0502020202020204" pitchFamily="34" charset="0"/>
              </a:rPr>
              <a:t>B. Liquids and gases</a:t>
            </a:r>
          </a:p>
          <a:p>
            <a:pPr marL="342900" indent="-342900">
              <a:buFont typeface="Wingdings" pitchFamily="2" charset="2"/>
              <a:buChar char="q"/>
            </a:pPr>
            <a:r>
              <a:rPr lang="en-GB" sz="2400" dirty="0">
                <a:latin typeface="Century Gothic" panose="020B0502020202020204" pitchFamily="34" charset="0"/>
              </a:rPr>
              <a:t>C. Solids, liquids and gases</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0" y="2762126"/>
            <a:ext cx="7720383" cy="1569660"/>
          </a:xfrm>
          <a:prstGeom prst="rect">
            <a:avLst/>
          </a:prstGeom>
          <a:noFill/>
        </p:spPr>
        <p:txBody>
          <a:bodyPr wrap="none" rtlCol="0">
            <a:spAutoFit/>
          </a:bodyPr>
          <a:lstStyle/>
          <a:p>
            <a:r>
              <a:rPr lang="en-GB" sz="2400" dirty="0">
                <a:latin typeface="Century Gothic" panose="020B0502020202020204" pitchFamily="34" charset="0"/>
              </a:rPr>
              <a:t>2. Which statement is true of a change of state?</a:t>
            </a:r>
          </a:p>
          <a:p>
            <a:pPr marL="342900" indent="-342900">
              <a:buFont typeface="Wingdings" pitchFamily="2" charset="2"/>
              <a:buChar char="q"/>
            </a:pPr>
            <a:r>
              <a:rPr lang="en-GB" sz="2400" dirty="0">
                <a:latin typeface="Century Gothic" panose="020B0502020202020204" pitchFamily="34" charset="0"/>
              </a:rPr>
              <a:t>A. Atoms are rearranged to make new products</a:t>
            </a:r>
          </a:p>
          <a:p>
            <a:pPr marL="342900" indent="-342900">
              <a:buFont typeface="Wingdings" pitchFamily="2" charset="2"/>
              <a:buChar char="q"/>
            </a:pPr>
            <a:r>
              <a:rPr lang="en-GB" sz="2400" dirty="0">
                <a:latin typeface="Century Gothic" panose="020B0502020202020204" pitchFamily="34" charset="0"/>
              </a:rPr>
              <a:t>B. The spacing between particles changes</a:t>
            </a:r>
          </a:p>
          <a:p>
            <a:pPr marL="342900" indent="-342900">
              <a:buFont typeface="Wingdings" pitchFamily="2" charset="2"/>
              <a:buChar char="q"/>
            </a:pPr>
            <a:r>
              <a:rPr lang="en-GB" sz="2400" dirty="0">
                <a:latin typeface="Century Gothic" panose="020B0502020202020204" pitchFamily="34" charset="0"/>
              </a:rPr>
              <a:t>C. New particles are made</a:t>
            </a:r>
          </a:p>
        </p:txBody>
      </p:sp>
      <p:sp>
        <p:nvSpPr>
          <p:cNvPr id="5" name="TextBox 4">
            <a:extLst>
              <a:ext uri="{FF2B5EF4-FFF2-40B4-BE49-F238E27FC236}">
                <a16:creationId xmlns:a16="http://schemas.microsoft.com/office/drawing/2014/main" id="{FA56AB9A-831D-8048-BB27-E49EAE012180}"/>
              </a:ext>
            </a:extLst>
          </p:cNvPr>
          <p:cNvSpPr txBox="1"/>
          <p:nvPr/>
        </p:nvSpPr>
        <p:spPr>
          <a:xfrm>
            <a:off x="540000" y="4566974"/>
            <a:ext cx="6761787" cy="1569660"/>
          </a:xfrm>
          <a:prstGeom prst="rect">
            <a:avLst/>
          </a:prstGeom>
          <a:noFill/>
        </p:spPr>
        <p:txBody>
          <a:bodyPr wrap="none" rtlCol="0">
            <a:spAutoFit/>
          </a:bodyPr>
          <a:lstStyle/>
          <a:p>
            <a:r>
              <a:rPr lang="en-GB" sz="2400" dirty="0">
                <a:latin typeface="Century Gothic" panose="020B0502020202020204" pitchFamily="34" charset="0"/>
              </a:rPr>
              <a:t>3. Which state of matter is the most dense?</a:t>
            </a:r>
          </a:p>
          <a:p>
            <a:pPr marL="342900" indent="-342900">
              <a:buFont typeface="Wingdings" pitchFamily="2" charset="2"/>
              <a:buChar char="q"/>
            </a:pPr>
            <a:r>
              <a:rPr lang="en-GB" sz="2400" dirty="0">
                <a:latin typeface="Century Gothic" panose="020B0502020202020204" pitchFamily="34" charset="0"/>
              </a:rPr>
              <a:t>A. Solid</a:t>
            </a:r>
          </a:p>
          <a:p>
            <a:pPr marL="342900" indent="-342900">
              <a:buFont typeface="Wingdings" pitchFamily="2" charset="2"/>
              <a:buChar char="q"/>
            </a:pPr>
            <a:r>
              <a:rPr lang="en-GB" sz="2400" dirty="0">
                <a:latin typeface="Century Gothic" panose="020B0502020202020204" pitchFamily="34" charset="0"/>
              </a:rPr>
              <a:t>B. Liquid</a:t>
            </a:r>
          </a:p>
          <a:p>
            <a:pPr marL="342900" indent="-342900">
              <a:buFont typeface="Wingdings" pitchFamily="2" charset="2"/>
              <a:buChar char="q"/>
            </a:pPr>
            <a:r>
              <a:rPr lang="en-GB" sz="2400" dirty="0">
                <a:latin typeface="Century Gothic" panose="020B0502020202020204" pitchFamily="34" charset="0"/>
              </a:rPr>
              <a:t>C. Gas</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1533751"/>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22070" y="3295072"/>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522071" y="4705908"/>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540512428"/>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a:latin typeface="Century Gothic" panose="020B0502020202020204" pitchFamily="34" charset="0"/>
                        </a:rPr>
                        <a:t>Lesson P4.1.1</a:t>
                      </a:r>
                      <a:endParaRPr lang="en-US" sz="2800" dirty="0">
                        <a:latin typeface="Century Gothic" panose="020B0502020202020204" pitchFamily="34" charset="0"/>
                      </a:endParaRP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7153"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the three states of matter.</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Name the process by which a solid becomes a liquid.</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In which state of matter do particles have the greatest internal energy? </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Define internal energy.</a:t>
            </a: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Describe the four different pathways by which energy can be transferred.</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SI unit for energy. </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SI unit for mass. </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Convert 10 mL into SI units. </a:t>
            </a:r>
          </a:p>
        </p:txBody>
      </p:sp>
      <p:pic>
        <p:nvPicPr>
          <p:cNvPr id="2" name="Picture 1">
            <a:extLst>
              <a:ext uri="{FF2B5EF4-FFF2-40B4-BE49-F238E27FC236}">
                <a16:creationId xmlns:a16="http://schemas.microsoft.com/office/drawing/2014/main" id="{256E1BE9-DC4D-8BE1-12F0-D4C1DA5A7676}"/>
              </a:ext>
            </a:extLst>
          </p:cNvPr>
          <p:cNvPicPr>
            <a:picLocks noChangeAspect="1"/>
          </p:cNvPicPr>
          <p:nvPr/>
        </p:nvPicPr>
        <p:blipFill>
          <a:blip r:embed="rId3"/>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90942" cy="590927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Matter is one of the most fundamental ideas in science. Matter is anything that has mass and takes up space, no matter how tiny their mass or the space they take up. All matter is made up of particles but can exist in different states. The three states of matter are solids, liquids and gases and matter can change between these states if energy is transferred or removed from its system. When a substance changes state, the particles it is made of remain the same, but the spacing between them and their movement changes. This is why changes of state are physical changes not chemical reactions. </a:t>
            </a: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Define matter.</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Name th</a:t>
            </a:r>
            <a:r>
              <a:rPr lang="en-GB" sz="2000" dirty="0">
                <a:solidFill>
                  <a:schemeClr val="dk1"/>
                </a:solidFill>
                <a:latin typeface="Century Gothic"/>
                <a:ea typeface="Century Gothic"/>
                <a:cs typeface="Century Gothic"/>
                <a:sym typeface="Century Gothic"/>
              </a:rPr>
              <a:t>e three states of matter</a:t>
            </a:r>
            <a:r>
              <a:rPr lang="en-GB" sz="2000" b="0" i="0" u="none" strike="noStrike" cap="none" dirty="0">
                <a:solidFill>
                  <a:schemeClr val="dk1"/>
                </a:solidFill>
                <a:latin typeface="Century Gothic"/>
                <a:ea typeface="Century Gothic"/>
                <a:cs typeface="Century Gothic"/>
                <a:sym typeface="Century Gothic"/>
              </a:rPr>
              <a:t>.</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Describe how a substance can change state. </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Describe what happens to the particles when a substance changes space. </a:t>
            </a:r>
            <a:endParaRPr lang="en-GB" sz="2000"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the difference between a physical change and a chemical reaction. </a:t>
            </a:r>
            <a:endParaRPr lang="en-GB" sz="2400" dirty="0">
              <a:solidFill>
                <a:schemeClr val="dk1"/>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id="{0C333B02-931B-B05C-D9EB-F2BAC3522CC5}"/>
              </a:ext>
            </a:extLst>
          </p:cNvPr>
          <p:cNvPicPr>
            <a:picLocks noChangeAspect="1"/>
          </p:cNvPicPr>
          <p:nvPr/>
        </p:nvPicPr>
        <p:blipFill>
          <a:blip r:embed="rId3"/>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crystal structure nacl chemical vector">
            <a:extLst>
              <a:ext uri="{FF2B5EF4-FFF2-40B4-BE49-F238E27FC236}">
                <a16:creationId xmlns:a16="http://schemas.microsoft.com/office/drawing/2014/main" id="{7B55116C-5AEB-3678-7F40-C90AC645D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134" y="530397"/>
            <a:ext cx="5276539" cy="4806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P4.1.1</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2102199"/>
            <a:ext cx="5830362" cy="430800"/>
          </a:xfrm>
        </p:spPr>
        <p:txBody>
          <a:bodyPr/>
          <a:lstStyle/>
          <a:p>
            <a:r>
              <a:rPr lang="en-US" dirty="0">
                <a:latin typeface="Century Gothic" panose="020B0502020202020204" pitchFamily="34" charset="0"/>
              </a:rPr>
              <a:t>Prior Knowledge Review</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09/10/2023</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35157" y="4522554"/>
            <a:ext cx="4611597" cy="206210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P4.1.1 Prior Knowledge Review</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P4.1.2  </a:t>
            </a:r>
            <a:r>
              <a:rPr lang="en-US" dirty="0">
                <a:solidFill>
                  <a:srgbClr val="000000"/>
                </a:solidFill>
                <a:latin typeface="Century Gothic" panose="020B0502020202020204" pitchFamily="34" charset="0"/>
                <a:cs typeface="Arial"/>
                <a:sym typeface="Arial"/>
              </a:rPr>
              <a:t>Density</a:t>
            </a: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P4.1.3 Measuring Density</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a:cs typeface="Arial"/>
                <a:sym typeface="Arial"/>
              </a:rPr>
              <a:t>P4.1.4 Gas Pressure</a:t>
            </a:r>
            <a:endParaRPr lang="en-US"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P4.1.5 Taking it Further: Pressure</a:t>
            </a:r>
          </a:p>
          <a:p>
            <a:pPr marR="0" lvl="0" algn="l" defTabSz="914400" rtl="0" eaLnBrk="1" fontAlgn="auto" latinLnBrk="0" hangingPunct="1">
              <a:lnSpc>
                <a:spcPct val="100000"/>
              </a:lnSpc>
              <a:spcBef>
                <a:spcPts val="0"/>
              </a:spcBef>
              <a:spcAft>
                <a:spcPts val="0"/>
              </a:spcAft>
              <a:buClrTx/>
              <a:buSzTx/>
              <a:tabLst/>
              <a:defRPr/>
            </a:pPr>
            <a:r>
              <a:rPr lang="en-US">
                <a:solidFill>
                  <a:srgbClr val="000000"/>
                </a:solidFill>
                <a:latin typeface="Century Gothic" panose="020B0502020202020204" pitchFamily="34" charset="0"/>
                <a:cs typeface="Arial"/>
                <a:sym typeface="Arial"/>
              </a:rPr>
              <a:t>P4.1.6 </a:t>
            </a:r>
            <a:r>
              <a:rPr lang="en-US" dirty="0">
                <a:solidFill>
                  <a:srgbClr val="000000"/>
                </a:solidFill>
                <a:latin typeface="Century Gothic" panose="020B0502020202020204" pitchFamily="34" charset="0"/>
                <a:cs typeface="Arial"/>
                <a:sym typeface="Arial"/>
              </a:rPr>
              <a:t>Taking it Further: Pressure in Fluids</a:t>
            </a:r>
          </a:p>
          <a:p>
            <a:pPr marR="0" lvl="0" algn="l" defTabSz="914400" rtl="0" eaLnBrk="1" fontAlgn="auto" latinLnBrk="0" hangingPunct="1">
              <a:lnSpc>
                <a:spcPct val="100000"/>
              </a:lnSpc>
              <a:spcBef>
                <a:spcPts val="0"/>
              </a:spcBef>
              <a:spcAft>
                <a:spcPts val="0"/>
              </a:spcAft>
              <a:buClrTx/>
              <a:buSzTx/>
              <a:tabLst/>
              <a:defRPr/>
            </a:pP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4" name="Picture 3">
            <a:extLst>
              <a:ext uri="{FF2B5EF4-FFF2-40B4-BE49-F238E27FC236}">
                <a16:creationId xmlns:a16="http://schemas.microsoft.com/office/drawing/2014/main" id="{E463F75F-6804-ACE1-4587-A991CFD8CE85}"/>
              </a:ext>
            </a:extLst>
          </p:cNvPr>
          <p:cNvPicPr>
            <a:picLocks noChangeAspect="1"/>
          </p:cNvPicPr>
          <p:nvPr/>
        </p:nvPicPr>
        <p:blipFill>
          <a:blip r:embed="rId4"/>
          <a:stretch>
            <a:fillRect/>
          </a:stretch>
        </p:blipFill>
        <p:spPr>
          <a:xfrm>
            <a:off x="10484854" y="5086318"/>
            <a:ext cx="1059440" cy="1044259"/>
          </a:xfrm>
          <a:prstGeom prst="rect">
            <a:avLst/>
          </a:prstGeom>
        </p:spPr>
      </p:pic>
      <p:pic>
        <p:nvPicPr>
          <p:cNvPr id="6" name="Picture 5" descr="Icon&#10;&#10;Description automatically generated">
            <a:extLst>
              <a:ext uri="{FF2B5EF4-FFF2-40B4-BE49-F238E27FC236}">
                <a16:creationId xmlns:a16="http://schemas.microsoft.com/office/drawing/2014/main" id="{CED8519C-C088-5FF3-1A44-D251F0144D7F}"/>
              </a:ext>
            </a:extLst>
          </p:cNvPr>
          <p:cNvPicPr>
            <a:picLocks noChangeAspect="1"/>
          </p:cNvPicPr>
          <p:nvPr/>
        </p:nvPicPr>
        <p:blipFill>
          <a:blip r:embed="rId5"/>
          <a:stretch>
            <a:fillRect/>
          </a:stretch>
        </p:blipFill>
        <p:spPr>
          <a:xfrm>
            <a:off x="6502961" y="1386981"/>
            <a:ext cx="837234" cy="432292"/>
          </a:xfrm>
          <a:prstGeom prst="rect">
            <a:avLst/>
          </a:prstGeom>
        </p:spPr>
      </p:pic>
    </p:spTree>
    <p:extLst>
      <p:ext uri="{BB962C8B-B14F-4D97-AF65-F5344CB8AC3E}">
        <p14:creationId xmlns:p14="http://schemas.microsoft.com/office/powerpoint/2010/main" val="2934111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Draw particle models to represent the arrangement of particles in each state of matter</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Compare and explain the arrangement and movement of particles in each state of matter</a:t>
            </a: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forces of attraction</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182457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state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matter</a:t>
            </a:r>
          </a:p>
        </p:txBody>
      </p:sp>
      <p:sp>
        <p:nvSpPr>
          <p:cNvPr id="4" name="Rectangle 3">
            <a:extLst>
              <a:ext uri="{FF2B5EF4-FFF2-40B4-BE49-F238E27FC236}">
                <a16:creationId xmlns:a16="http://schemas.microsoft.com/office/drawing/2014/main" id="{421A1541-4E9D-689F-D724-F5DDE226E2D4}"/>
              </a:ext>
            </a:extLst>
          </p:cNvPr>
          <p:cNvSpPr/>
          <p:nvPr/>
        </p:nvSpPr>
        <p:spPr>
          <a:xfrm>
            <a:off x="6283108" y="4897279"/>
            <a:ext cx="497925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particle diagram</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dirty="0">
                <a:latin typeface="Century Gothic" panose="020B0502020202020204" pitchFamily="34" charset="0"/>
              </a:rPr>
              <a:t>The Big Idea: Energy is Conserved</a:t>
            </a:r>
          </a:p>
        </p:txBody>
      </p:sp>
      <p:pic>
        <p:nvPicPr>
          <p:cNvPr id="5" name="Picture 4" descr="A picture containing text, screenshot, font, document&#10;&#10;Description automatically generated">
            <a:extLst>
              <a:ext uri="{FF2B5EF4-FFF2-40B4-BE49-F238E27FC236}">
                <a16:creationId xmlns:a16="http://schemas.microsoft.com/office/drawing/2014/main" id="{75E3596B-D54D-3737-FAD5-B6E8FAF02BDA}"/>
              </a:ext>
            </a:extLst>
          </p:cNvPr>
          <p:cNvPicPr>
            <a:picLocks noChangeAspect="1"/>
          </p:cNvPicPr>
          <p:nvPr/>
        </p:nvPicPr>
        <p:blipFill>
          <a:blip r:embed="rId3"/>
          <a:stretch>
            <a:fillRect/>
          </a:stretch>
        </p:blipFill>
        <p:spPr>
          <a:xfrm>
            <a:off x="1618375" y="986118"/>
            <a:ext cx="3986622" cy="5665694"/>
          </a:xfrm>
          <a:prstGeom prst="rect">
            <a:avLst/>
          </a:prstGeom>
          <a:ln>
            <a:solidFill>
              <a:schemeClr val="tx1"/>
            </a:solidFill>
          </a:ln>
        </p:spPr>
      </p:pic>
      <p:pic>
        <p:nvPicPr>
          <p:cNvPr id="8" name="Picture 7" descr="A picture containing text, screenshot, font, document&#10;&#10;Description automatically generated">
            <a:extLst>
              <a:ext uri="{FF2B5EF4-FFF2-40B4-BE49-F238E27FC236}">
                <a16:creationId xmlns:a16="http://schemas.microsoft.com/office/drawing/2014/main" id="{AC38C4C5-A1BF-74E3-E4B2-A669F430227B}"/>
              </a:ext>
            </a:extLst>
          </p:cNvPr>
          <p:cNvPicPr>
            <a:picLocks noChangeAspect="1"/>
          </p:cNvPicPr>
          <p:nvPr/>
        </p:nvPicPr>
        <p:blipFill>
          <a:blip r:embed="rId4"/>
          <a:stretch>
            <a:fillRect/>
          </a:stretch>
        </p:blipFill>
        <p:spPr>
          <a:xfrm>
            <a:off x="5709235" y="963980"/>
            <a:ext cx="4008506" cy="5696795"/>
          </a:xfrm>
          <a:prstGeom prst="rect">
            <a:avLst/>
          </a:prstGeom>
          <a:ln>
            <a:solidFill>
              <a:schemeClr val="tx1"/>
            </a:solidFill>
          </a:ln>
        </p:spPr>
      </p:pic>
    </p:spTree>
    <p:extLst>
      <p:ext uri="{BB962C8B-B14F-4D97-AF65-F5344CB8AC3E}">
        <p14:creationId xmlns:p14="http://schemas.microsoft.com/office/powerpoint/2010/main" val="109452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51079" y="3947396"/>
            <a:ext cx="1733550" cy="331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Liquid</a:t>
            </a:r>
          </a:p>
        </p:txBody>
      </p:sp>
      <p:sp>
        <p:nvSpPr>
          <p:cNvPr id="26" name="Rectangle 25"/>
          <p:cNvSpPr/>
          <p:nvPr/>
        </p:nvSpPr>
        <p:spPr>
          <a:xfrm>
            <a:off x="8498974" y="3893099"/>
            <a:ext cx="1733550" cy="331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Gas</a:t>
            </a:r>
          </a:p>
        </p:txBody>
      </p:sp>
      <p:sp>
        <p:nvSpPr>
          <p:cNvPr id="25" name="Rectangle 24"/>
          <p:cNvSpPr/>
          <p:nvPr/>
        </p:nvSpPr>
        <p:spPr>
          <a:xfrm>
            <a:off x="1150929" y="3907773"/>
            <a:ext cx="1733550" cy="331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Solid</a:t>
            </a:r>
          </a:p>
        </p:txBody>
      </p:sp>
      <p:sp>
        <p:nvSpPr>
          <p:cNvPr id="9" name="Title 8">
            <a:extLst>
              <a:ext uri="{FF2B5EF4-FFF2-40B4-BE49-F238E27FC236}">
                <a16:creationId xmlns:a16="http://schemas.microsoft.com/office/drawing/2014/main" id="{DA842E02-8AE2-9A45-90C0-0617D757DD66}"/>
              </a:ext>
            </a:extLst>
          </p:cNvPr>
          <p:cNvSpPr>
            <a:spLocks noGrp="1"/>
          </p:cNvSpPr>
          <p:nvPr>
            <p:ph type="title"/>
          </p:nvPr>
        </p:nvSpPr>
        <p:spPr/>
        <p:txBody>
          <a:bodyPr>
            <a:normAutofit/>
          </a:bodyPr>
          <a:lstStyle/>
          <a:p>
            <a:r>
              <a:rPr lang="en-GB" sz="2400" dirty="0">
                <a:latin typeface="Century Gothic" panose="020B0502020202020204" pitchFamily="34" charset="0"/>
              </a:rPr>
              <a:t>How can we explain the properties of solids, liquids and gases?</a:t>
            </a:r>
          </a:p>
        </p:txBody>
      </p:sp>
      <p:grpSp>
        <p:nvGrpSpPr>
          <p:cNvPr id="15" name="Group 14">
            <a:extLst>
              <a:ext uri="{FF2B5EF4-FFF2-40B4-BE49-F238E27FC236}">
                <a16:creationId xmlns:a16="http://schemas.microsoft.com/office/drawing/2014/main" id="{2CE305F4-2C83-EF41-8D85-CD357C18732F}"/>
              </a:ext>
            </a:extLst>
          </p:cNvPr>
          <p:cNvGrpSpPr/>
          <p:nvPr/>
        </p:nvGrpSpPr>
        <p:grpSpPr>
          <a:xfrm>
            <a:off x="7837000" y="999800"/>
            <a:ext cx="2830999" cy="2767528"/>
            <a:chOff x="8269502" y="771981"/>
            <a:chExt cx="2227810" cy="2287600"/>
          </a:xfrm>
        </p:grpSpPr>
        <p:sp>
          <p:nvSpPr>
            <p:cNvPr id="16" name="Rectangle 15">
              <a:extLst>
                <a:ext uri="{FF2B5EF4-FFF2-40B4-BE49-F238E27FC236}">
                  <a16:creationId xmlns:a16="http://schemas.microsoft.com/office/drawing/2014/main" id="{F9F02408-27B9-9240-A652-575A6E505239}"/>
                </a:ext>
              </a:extLst>
            </p:cNvPr>
            <p:cNvSpPr/>
            <p:nvPr/>
          </p:nvSpPr>
          <p:spPr>
            <a:xfrm>
              <a:off x="8269502" y="771981"/>
              <a:ext cx="2227810" cy="2287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F2E2FDDB-C2FB-1E44-A66A-EAC2BF76831A}"/>
                </a:ext>
              </a:extLst>
            </p:cNvPr>
            <p:cNvSpPr/>
            <p:nvPr/>
          </p:nvSpPr>
          <p:spPr>
            <a:xfrm>
              <a:off x="8306078" y="963168"/>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8DB829F6-404A-6E44-A8A8-3C88FC54B369}"/>
                </a:ext>
              </a:extLst>
            </p:cNvPr>
            <p:cNvSpPr/>
            <p:nvPr/>
          </p:nvSpPr>
          <p:spPr>
            <a:xfrm>
              <a:off x="9445476" y="1476869"/>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698EE929-5867-5646-A9C5-34E26109901F}"/>
                </a:ext>
              </a:extLst>
            </p:cNvPr>
            <p:cNvSpPr/>
            <p:nvPr/>
          </p:nvSpPr>
          <p:spPr>
            <a:xfrm>
              <a:off x="8281694" y="2565462"/>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682D0560-24B5-8848-98F7-56532B53F540}"/>
                </a:ext>
              </a:extLst>
            </p:cNvPr>
            <p:cNvSpPr/>
            <p:nvPr/>
          </p:nvSpPr>
          <p:spPr>
            <a:xfrm>
              <a:off x="10012958" y="2346006"/>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DAFE6547-CE04-B646-AC92-A0A19EB6518B}"/>
                </a:ext>
              </a:extLst>
            </p:cNvPr>
            <p:cNvSpPr/>
            <p:nvPr/>
          </p:nvSpPr>
          <p:spPr>
            <a:xfrm>
              <a:off x="9988574" y="789165"/>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 name="Group 4">
            <a:extLst>
              <a:ext uri="{FF2B5EF4-FFF2-40B4-BE49-F238E27FC236}">
                <a16:creationId xmlns:a16="http://schemas.microsoft.com/office/drawing/2014/main" id="{17289764-2BCF-A44D-B37A-6907429336C3}"/>
              </a:ext>
            </a:extLst>
          </p:cNvPr>
          <p:cNvGrpSpPr/>
          <p:nvPr/>
        </p:nvGrpSpPr>
        <p:grpSpPr>
          <a:xfrm>
            <a:off x="4300364" y="999800"/>
            <a:ext cx="2830999" cy="2767528"/>
            <a:chOff x="4300364" y="999800"/>
            <a:chExt cx="2830999" cy="2767528"/>
          </a:xfrm>
        </p:grpSpPr>
        <p:sp>
          <p:nvSpPr>
            <p:cNvPr id="24" name="Rectangle 23">
              <a:extLst>
                <a:ext uri="{FF2B5EF4-FFF2-40B4-BE49-F238E27FC236}">
                  <a16:creationId xmlns:a16="http://schemas.microsoft.com/office/drawing/2014/main" id="{C3211B96-72D0-944B-805B-8A994A3EAB47}"/>
                </a:ext>
              </a:extLst>
            </p:cNvPr>
            <p:cNvSpPr/>
            <p:nvPr/>
          </p:nvSpPr>
          <p:spPr>
            <a:xfrm>
              <a:off x="4300364" y="999800"/>
              <a:ext cx="2830999" cy="27675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2FD615A4-8C2B-7948-96D1-0F607C27C619}"/>
                </a:ext>
              </a:extLst>
            </p:cNvPr>
            <p:cNvGrpSpPr/>
            <p:nvPr/>
          </p:nvGrpSpPr>
          <p:grpSpPr>
            <a:xfrm>
              <a:off x="4315857" y="1777916"/>
              <a:ext cx="2785220" cy="1975165"/>
              <a:chOff x="4315857" y="1777916"/>
              <a:chExt cx="2785220" cy="1975165"/>
            </a:xfrm>
          </p:grpSpPr>
          <p:sp>
            <p:nvSpPr>
              <p:cNvPr id="28" name="Oval 27">
                <a:extLst>
                  <a:ext uri="{FF2B5EF4-FFF2-40B4-BE49-F238E27FC236}">
                    <a16:creationId xmlns:a16="http://schemas.microsoft.com/office/drawing/2014/main" id="{FC1AB707-2021-B545-AAF6-7AB9EF0C4151}"/>
                  </a:ext>
                </a:extLst>
              </p:cNvPr>
              <p:cNvSpPr/>
              <p:nvPr/>
            </p:nvSpPr>
            <p:spPr>
              <a:xfrm>
                <a:off x="4931352"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3FB1123D-6E01-DF4A-A950-D59D1FDE81D4}"/>
                  </a:ext>
                </a:extLst>
              </p:cNvPr>
              <p:cNvSpPr/>
              <p:nvPr/>
            </p:nvSpPr>
            <p:spPr>
              <a:xfrm>
                <a:off x="6147232" y="3222087"/>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13FA3024-EF59-F945-9A74-A054B2281DED}"/>
                  </a:ext>
                </a:extLst>
              </p:cNvPr>
              <p:cNvSpPr/>
              <p:nvPr/>
            </p:nvSpPr>
            <p:spPr>
              <a:xfrm>
                <a:off x="4315857" y="3169545"/>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ABD576C6-2FA6-124B-B6AF-A50B991E639C}"/>
                  </a:ext>
                </a:extLst>
              </p:cNvPr>
              <p:cNvSpPr/>
              <p:nvPr/>
            </p:nvSpPr>
            <p:spPr>
              <a:xfrm>
                <a:off x="5546847" y="3102756"/>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AAA005D-5481-854A-AD25-CFB528A9EB7F}"/>
                  </a:ext>
                </a:extLst>
              </p:cNvPr>
              <p:cNvSpPr/>
              <p:nvPr/>
            </p:nvSpPr>
            <p:spPr>
              <a:xfrm>
                <a:off x="6485582" y="2739540"/>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9731E14F-AA35-2F40-8A9C-28C65B9BA0F0}"/>
                  </a:ext>
                </a:extLst>
              </p:cNvPr>
              <p:cNvSpPr/>
              <p:nvPr/>
            </p:nvSpPr>
            <p:spPr>
              <a:xfrm>
                <a:off x="5867861" y="26385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8CB77F45-F09C-644D-ACBA-BC6DC7D728B8}"/>
                  </a:ext>
                </a:extLst>
              </p:cNvPr>
              <p:cNvSpPr/>
              <p:nvPr/>
            </p:nvSpPr>
            <p:spPr>
              <a:xfrm>
                <a:off x="5193325" y="266670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2694679B-9D45-4A49-A957-C75E62112BF6}"/>
                  </a:ext>
                </a:extLst>
              </p:cNvPr>
              <p:cNvSpPr/>
              <p:nvPr/>
            </p:nvSpPr>
            <p:spPr>
              <a:xfrm>
                <a:off x="4570190" y="265540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C3E9FBA6-EF5A-CA40-906F-05038791F18C}"/>
                  </a:ext>
                </a:extLst>
              </p:cNvPr>
              <p:cNvSpPr/>
              <p:nvPr/>
            </p:nvSpPr>
            <p:spPr>
              <a:xfrm>
                <a:off x="6300338" y="222178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28C46D52-29DC-E346-8B54-421AA395FCD1}"/>
                  </a:ext>
                </a:extLst>
              </p:cNvPr>
              <p:cNvSpPr/>
              <p:nvPr/>
            </p:nvSpPr>
            <p:spPr>
              <a:xfrm>
                <a:off x="5519545" y="2205655"/>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D3D56DE8-D023-7F4F-8B90-E903FCEE21DA}"/>
                  </a:ext>
                </a:extLst>
              </p:cNvPr>
              <p:cNvSpPr/>
              <p:nvPr/>
            </p:nvSpPr>
            <p:spPr>
              <a:xfrm>
                <a:off x="4324063" y="216589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 name="Oval 38">
                <a:extLst>
                  <a:ext uri="{FF2B5EF4-FFF2-40B4-BE49-F238E27FC236}">
                    <a16:creationId xmlns:a16="http://schemas.microsoft.com/office/drawing/2014/main" id="{F7E4C78C-68F0-334F-A789-B3B41D60F148}"/>
                  </a:ext>
                </a:extLst>
              </p:cNvPr>
              <p:cNvSpPr/>
              <p:nvPr/>
            </p:nvSpPr>
            <p:spPr>
              <a:xfrm>
                <a:off x="5912460" y="1777916"/>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89B509E7-32D3-634A-B5EB-B5F20AB21FDC}"/>
                  </a:ext>
                </a:extLst>
              </p:cNvPr>
              <p:cNvSpPr/>
              <p:nvPr/>
            </p:nvSpPr>
            <p:spPr>
              <a:xfrm>
                <a:off x="4920560" y="2005988"/>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3" name="Group 2">
            <a:extLst>
              <a:ext uri="{FF2B5EF4-FFF2-40B4-BE49-F238E27FC236}">
                <a16:creationId xmlns:a16="http://schemas.microsoft.com/office/drawing/2014/main" id="{6AB10D4E-BAF3-5E4F-ACDD-CAF5A182FA67}"/>
              </a:ext>
            </a:extLst>
          </p:cNvPr>
          <p:cNvGrpSpPr/>
          <p:nvPr/>
        </p:nvGrpSpPr>
        <p:grpSpPr>
          <a:xfrm>
            <a:off x="602205" y="999800"/>
            <a:ext cx="2830999" cy="2767528"/>
            <a:chOff x="602205" y="999800"/>
            <a:chExt cx="2830999" cy="2767528"/>
          </a:xfrm>
        </p:grpSpPr>
        <p:sp>
          <p:nvSpPr>
            <p:cNvPr id="42" name="Rectangle 41">
              <a:extLst>
                <a:ext uri="{FF2B5EF4-FFF2-40B4-BE49-F238E27FC236}">
                  <a16:creationId xmlns:a16="http://schemas.microsoft.com/office/drawing/2014/main" id="{3D8EE0B5-2FBB-F140-A3CE-15D51C75F1B3}"/>
                </a:ext>
              </a:extLst>
            </p:cNvPr>
            <p:cNvSpPr/>
            <p:nvPr/>
          </p:nvSpPr>
          <p:spPr>
            <a:xfrm>
              <a:off x="602205" y="999800"/>
              <a:ext cx="2830999" cy="2767528"/>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C0BC48BF-3170-C94E-BA42-18A75AC73886}"/>
                </a:ext>
              </a:extLst>
            </p:cNvPr>
            <p:cNvSpPr/>
            <p:nvPr/>
          </p:nvSpPr>
          <p:spPr>
            <a:xfrm>
              <a:off x="916539" y="273664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81099B30-2A93-D94E-A5CB-E1A2126BFD47}"/>
                </a:ext>
              </a:extLst>
            </p:cNvPr>
            <p:cNvSpPr/>
            <p:nvPr/>
          </p:nvSpPr>
          <p:spPr>
            <a:xfrm>
              <a:off x="1233193"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3D436059-FF5C-CE4F-8A5B-67C47E19781E}"/>
                </a:ext>
              </a:extLst>
            </p:cNvPr>
            <p:cNvSpPr/>
            <p:nvPr/>
          </p:nvSpPr>
          <p:spPr>
            <a:xfrm>
              <a:off x="605506" y="320612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DC36252E-B153-234B-9AD5-A3F0C60DDE49}"/>
                </a:ext>
              </a:extLst>
            </p:cNvPr>
            <p:cNvSpPr/>
            <p:nvPr/>
          </p:nvSpPr>
          <p:spPr>
            <a:xfrm>
              <a:off x="1871437"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7F55E5B9-2AAF-A940-9307-8E5B903004E6}"/>
                </a:ext>
              </a:extLst>
            </p:cNvPr>
            <p:cNvSpPr/>
            <p:nvPr/>
          </p:nvSpPr>
          <p:spPr>
            <a:xfrm>
              <a:off x="2504745" y="3218313"/>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CAE674EC-E7DB-BE47-BBCA-8966225854EE}"/>
                </a:ext>
              </a:extLst>
            </p:cNvPr>
            <p:cNvSpPr/>
            <p:nvPr/>
          </p:nvSpPr>
          <p:spPr>
            <a:xfrm>
              <a:off x="1545394" y="2752782"/>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CC5B5C51-D602-2F40-8FF6-533D968EB8E9}"/>
                </a:ext>
              </a:extLst>
            </p:cNvPr>
            <p:cNvSpPr/>
            <p:nvPr/>
          </p:nvSpPr>
          <p:spPr>
            <a:xfrm>
              <a:off x="2177860" y="2752782"/>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59805E9E-275B-5D4C-AFE7-EBF4B64E2B6C}"/>
                </a:ext>
              </a:extLst>
            </p:cNvPr>
            <p:cNvSpPr/>
            <p:nvPr/>
          </p:nvSpPr>
          <p:spPr>
            <a:xfrm>
              <a:off x="2785540" y="272906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D0027EB5-EF8C-A04F-8591-CBC1DA290493}"/>
                </a:ext>
              </a:extLst>
            </p:cNvPr>
            <p:cNvSpPr/>
            <p:nvPr/>
          </p:nvSpPr>
          <p:spPr>
            <a:xfrm>
              <a:off x="911707" y="1805587"/>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FBB1EE81-F2D9-E74A-B9AA-D24DBE2BE0DD}"/>
                </a:ext>
              </a:extLst>
            </p:cNvPr>
            <p:cNvSpPr/>
            <p:nvPr/>
          </p:nvSpPr>
          <p:spPr>
            <a:xfrm>
              <a:off x="1228361" y="22872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99355FAE-50D8-9641-824E-32E970BE6397}"/>
                </a:ext>
              </a:extLst>
            </p:cNvPr>
            <p:cNvSpPr/>
            <p:nvPr/>
          </p:nvSpPr>
          <p:spPr>
            <a:xfrm>
              <a:off x="620552" y="227505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CCE5BB5E-32F3-8B43-AAD1-42ADA635B08A}"/>
                </a:ext>
              </a:extLst>
            </p:cNvPr>
            <p:cNvSpPr/>
            <p:nvPr/>
          </p:nvSpPr>
          <p:spPr>
            <a:xfrm>
              <a:off x="1866605" y="22872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3AC0E436-71C3-C74C-B243-0D5927BD3C7A}"/>
                </a:ext>
              </a:extLst>
            </p:cNvPr>
            <p:cNvSpPr/>
            <p:nvPr/>
          </p:nvSpPr>
          <p:spPr>
            <a:xfrm>
              <a:off x="2499913" y="2287251"/>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4404A87F-BA73-0744-A89B-7A32536F88DB}"/>
                </a:ext>
              </a:extLst>
            </p:cNvPr>
            <p:cNvSpPr/>
            <p:nvPr/>
          </p:nvSpPr>
          <p:spPr>
            <a:xfrm>
              <a:off x="1540562" y="1821720"/>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04FC8869-46B1-5B41-8373-8B870DB4DF6F}"/>
                </a:ext>
              </a:extLst>
            </p:cNvPr>
            <p:cNvSpPr/>
            <p:nvPr/>
          </p:nvSpPr>
          <p:spPr>
            <a:xfrm>
              <a:off x="2173028" y="1821720"/>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1A29791B-415E-9849-BA50-70A16F3035E2}"/>
                </a:ext>
              </a:extLst>
            </p:cNvPr>
            <p:cNvSpPr/>
            <p:nvPr/>
          </p:nvSpPr>
          <p:spPr>
            <a:xfrm>
              <a:off x="2780708" y="1797999"/>
              <a:ext cx="615495" cy="53099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7" name="Picture 6" descr="A picture containing apple, green, food, indoor&#10;&#10;Description automatically generated">
            <a:extLst>
              <a:ext uri="{FF2B5EF4-FFF2-40B4-BE49-F238E27FC236}">
                <a16:creationId xmlns:a16="http://schemas.microsoft.com/office/drawing/2014/main" id="{2117CBE6-6580-014B-B251-416C58AA23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00" y="4338142"/>
            <a:ext cx="3071880" cy="2303910"/>
          </a:xfrm>
          <a:prstGeom prst="rect">
            <a:avLst/>
          </a:prstGeom>
        </p:spPr>
      </p:pic>
    </p:spTree>
    <p:extLst>
      <p:ext uri="{BB962C8B-B14F-4D97-AF65-F5344CB8AC3E}">
        <p14:creationId xmlns:p14="http://schemas.microsoft.com/office/powerpoint/2010/main" val="26403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ky, water, person, outdoor&#10;&#10;Description automatically generated">
            <a:extLst>
              <a:ext uri="{FF2B5EF4-FFF2-40B4-BE49-F238E27FC236}">
                <a16:creationId xmlns:a16="http://schemas.microsoft.com/office/drawing/2014/main" id="{A3CEFF81-A04F-0B44-A788-86CBC5FF3BC8}"/>
              </a:ext>
            </a:extLst>
          </p:cNvPr>
          <p:cNvPicPr>
            <a:picLocks noChangeAspect="1"/>
          </p:cNvPicPr>
          <p:nvPr/>
        </p:nvPicPr>
        <p:blipFill rotWithShape="1">
          <a:blip r:embed="rId3">
            <a:extLst>
              <a:ext uri="{28A0092B-C50C-407E-A947-70E740481C1C}">
                <a14:useLocalDpi xmlns:a14="http://schemas.microsoft.com/office/drawing/2010/main" val="0"/>
              </a:ext>
            </a:extLst>
          </a:blip>
          <a:srcRect l="17895" r="968" b="28340"/>
          <a:stretch/>
        </p:blipFill>
        <p:spPr>
          <a:xfrm flipH="1">
            <a:off x="-116733" y="0"/>
            <a:ext cx="11652001" cy="6858000"/>
          </a:xfrm>
          <a:prstGeom prst="rect">
            <a:avLst/>
          </a:prstGeom>
        </p:spPr>
      </p:pic>
      <p:sp>
        <p:nvSpPr>
          <p:cNvPr id="5" name="Rectangle 4">
            <a:extLst>
              <a:ext uri="{FF2B5EF4-FFF2-40B4-BE49-F238E27FC236}">
                <a16:creationId xmlns:a16="http://schemas.microsoft.com/office/drawing/2014/main" id="{FCCCEE5B-23D6-5547-9796-AF68B68AA27E}"/>
              </a:ext>
            </a:extLst>
          </p:cNvPr>
          <p:cNvSpPr/>
          <p:nvPr/>
        </p:nvSpPr>
        <p:spPr>
          <a:xfrm>
            <a:off x="137581" y="206182"/>
            <a:ext cx="6399410" cy="6446549"/>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p:cNvSpPr txBox="1"/>
          <p:nvPr/>
        </p:nvSpPr>
        <p:spPr>
          <a:xfrm>
            <a:off x="306540" y="1416982"/>
            <a:ext cx="6230451" cy="2585323"/>
          </a:xfrm>
          <a:prstGeom prst="rect">
            <a:avLst/>
          </a:prstGeom>
          <a:noFill/>
        </p:spPr>
        <p:txBody>
          <a:bodyPr wrap="square" lIns="0" tIns="0" rIns="0" bIns="0" rtlCol="0">
            <a:spAutoFit/>
          </a:bodyPr>
          <a:lstStyle/>
          <a:p>
            <a:r>
              <a:rPr lang="en-GB" sz="2400" dirty="0">
                <a:latin typeface="Century Gothic" charset="0"/>
                <a:ea typeface="Century Gothic" charset="0"/>
                <a:cs typeface="Century Gothic" charset="0"/>
              </a:rPr>
              <a:t>When a solid melts the particles gain </a:t>
            </a:r>
            <a:r>
              <a:rPr lang="en-GB" sz="2400" b="1" dirty="0">
                <a:latin typeface="Century Gothic" charset="0"/>
                <a:ea typeface="Century Gothic" charset="0"/>
                <a:cs typeface="Century Gothic" charset="0"/>
              </a:rPr>
              <a:t>energy </a:t>
            </a:r>
            <a:r>
              <a:rPr lang="en-GB" sz="2400" dirty="0">
                <a:latin typeface="Century Gothic" charset="0"/>
                <a:ea typeface="Century Gothic" charset="0"/>
                <a:cs typeface="Century Gothic" charset="0"/>
              </a:rPr>
              <a:t>from the surroundings, so they begin to </a:t>
            </a:r>
            <a:r>
              <a:rPr lang="en-GB" sz="2400" b="1" dirty="0">
                <a:latin typeface="Century Gothic" charset="0"/>
                <a:ea typeface="Century Gothic" charset="0"/>
                <a:cs typeface="Century Gothic" charset="0"/>
              </a:rPr>
              <a:t>vibrate faster</a:t>
            </a:r>
            <a:r>
              <a:rPr lang="en-GB" sz="2400" dirty="0">
                <a:latin typeface="Century Gothic" charset="0"/>
                <a:ea typeface="Century Gothic" charset="0"/>
                <a:cs typeface="Century Gothic" charset="0"/>
              </a:rPr>
              <a:t>.</a:t>
            </a:r>
          </a:p>
          <a:p>
            <a:endParaRPr lang="en-GB" sz="2400" dirty="0">
              <a:latin typeface="Century Gothic" charset="0"/>
              <a:ea typeface="Century Gothic" charset="0"/>
              <a:cs typeface="Century Gothic" charset="0"/>
            </a:endParaRPr>
          </a:p>
          <a:p>
            <a:r>
              <a:rPr lang="en-GB" sz="2400" dirty="0">
                <a:latin typeface="Century Gothic" charset="0"/>
                <a:ea typeface="Century Gothic" charset="0"/>
                <a:cs typeface="Century Gothic" charset="0"/>
              </a:rPr>
              <a:t>The particles move away from their places in the arrangement and start to move around more. </a:t>
            </a:r>
          </a:p>
        </p:txBody>
      </p:sp>
      <p:sp>
        <p:nvSpPr>
          <p:cNvPr id="2" name="Title 1">
            <a:extLst>
              <a:ext uri="{FF2B5EF4-FFF2-40B4-BE49-F238E27FC236}">
                <a16:creationId xmlns:a16="http://schemas.microsoft.com/office/drawing/2014/main" id="{C9298C70-81E3-0A42-B645-6B30E0A248AD}"/>
              </a:ext>
            </a:extLst>
          </p:cNvPr>
          <p:cNvSpPr>
            <a:spLocks noGrp="1"/>
          </p:cNvSpPr>
          <p:nvPr>
            <p:ph type="title"/>
          </p:nvPr>
        </p:nvSpPr>
        <p:spPr>
          <a:xfrm>
            <a:off x="306540" y="314139"/>
            <a:ext cx="6230451" cy="720000"/>
          </a:xfrm>
        </p:spPr>
        <p:txBody>
          <a:bodyPr>
            <a:normAutofit/>
          </a:bodyPr>
          <a:lstStyle/>
          <a:p>
            <a:r>
              <a:rPr lang="en-US">
                <a:latin typeface="Century Gothic" charset="0"/>
                <a:ea typeface="Century Gothic" charset="0"/>
                <a:cs typeface="Century Gothic" charset="0"/>
              </a:rPr>
              <a:t>What happens to the particles when a solid melts?</a:t>
            </a:r>
          </a:p>
        </p:txBody>
      </p:sp>
      <p:pic>
        <p:nvPicPr>
          <p:cNvPr id="4" name="Picture 3">
            <a:extLst>
              <a:ext uri="{FF2B5EF4-FFF2-40B4-BE49-F238E27FC236}">
                <a16:creationId xmlns:a16="http://schemas.microsoft.com/office/drawing/2014/main" id="{5DE6851C-0CA9-6D4C-9836-2905DFB0E1DE}"/>
              </a:ext>
            </a:extLst>
          </p:cNvPr>
          <p:cNvPicPr>
            <a:picLocks noChangeAspect="1"/>
          </p:cNvPicPr>
          <p:nvPr/>
        </p:nvPicPr>
        <p:blipFill>
          <a:blip r:embed="rId4"/>
          <a:stretch>
            <a:fillRect/>
          </a:stretch>
        </p:blipFill>
        <p:spPr>
          <a:xfrm>
            <a:off x="577911" y="4119706"/>
            <a:ext cx="5284629" cy="2513571"/>
          </a:xfrm>
          <a:prstGeom prst="rect">
            <a:avLst/>
          </a:prstGeom>
          <a:solidFill>
            <a:schemeClr val="bg1"/>
          </a:solidFill>
        </p:spPr>
      </p:pic>
    </p:spTree>
    <p:extLst>
      <p:ext uri="{BB962C8B-B14F-4D97-AF65-F5344CB8AC3E}">
        <p14:creationId xmlns:p14="http://schemas.microsoft.com/office/powerpoint/2010/main" val="2795200062"/>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ondary Science C11 PPT">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condary Science C11 PPT" id="{17D6BB54-3827-C04B-931D-67933DA09A4F}" vid="{32CC6D94-8A52-9E4D-BC5C-0A92ECE823D6}"/>
    </a:ext>
  </a:extLst>
</a:theme>
</file>

<file path=ppt/theme/theme4.xml><?xml version="1.0" encoding="utf-8"?>
<a:theme xmlns:a="http://schemas.openxmlformats.org/drawingml/2006/main" name="3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6" ma:contentTypeDescription="Create a new document." ma:contentTypeScope="" ma:versionID="90f0e2ee7acdd9084eb9de86b8c6177b">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b37f1f02d845b2ba48e055fd014f1df0"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24E1962F-1026-4970-B9DB-E3539F30DC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http://schemas.microsoft.com/office/2006/documentManagement/types"/>
    <ds:schemaRef ds:uri="http://purl.org/dc/elements/1.1/"/>
    <ds:schemaRef ds:uri="http://schemas.openxmlformats.org/package/2006/metadata/core-properties"/>
    <ds:schemaRef ds:uri="http://purl.org/dc/terms/"/>
    <ds:schemaRef ds:uri="http://www.w3.org/XML/1998/namespace"/>
    <ds:schemaRef ds:uri="http://schemas.microsoft.com/office/infopath/2007/PartnerControls"/>
    <ds:schemaRef ds:uri="http://purl.org/dc/dcmitype/"/>
    <ds:schemaRef ds:uri="e7f29ac3-c74a-46a7-9e80-ec6458dc319f"/>
    <ds:schemaRef ds:uri="9dd66dd2-dc2f-4e10-8286-f1da66314693"/>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364</TotalTime>
  <Words>7826</Words>
  <Application>Microsoft Macintosh PowerPoint</Application>
  <PresentationFormat>Widescreen</PresentationFormat>
  <Paragraphs>650</Paragraphs>
  <Slides>28</Slides>
  <Notes>24</Notes>
  <HiddenSlides>9</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28</vt:i4>
      </vt:variant>
    </vt:vector>
  </HeadingPairs>
  <TitlesOfParts>
    <vt:vector size="38" baseType="lpstr">
      <vt:lpstr>Century Gothic</vt:lpstr>
      <vt:lpstr>Calibri</vt:lpstr>
      <vt:lpstr>Georgia</vt:lpstr>
      <vt:lpstr>Wingdings</vt:lpstr>
      <vt:lpstr>Arial</vt:lpstr>
      <vt:lpstr>B2.2.11 Feedback lesson</vt:lpstr>
      <vt:lpstr>1_B2.2.11 Feedback lesson</vt:lpstr>
      <vt:lpstr>Secondary Science C11 PPT</vt:lpstr>
      <vt:lpstr>3_B2.2.11 Feedback lesson</vt:lpstr>
      <vt:lpstr>4_B2.2.11 Feedback lesson</vt:lpstr>
      <vt:lpstr>Making this resource work for you</vt:lpstr>
      <vt:lpstr>PowerPoint Presentation</vt:lpstr>
      <vt:lpstr>PowerPoint Presentation</vt:lpstr>
      <vt:lpstr>PowerPoint Presentation</vt:lpstr>
      <vt:lpstr>P4.1.1</vt:lpstr>
      <vt:lpstr>PowerPoint Presentation</vt:lpstr>
      <vt:lpstr>The Big Idea: Energy is Conserved</vt:lpstr>
      <vt:lpstr>How can we explain the properties of solids, liquids and gases?</vt:lpstr>
      <vt:lpstr>What happens to the particles when a solid melts?</vt:lpstr>
      <vt:lpstr>Melting and Boiling Points</vt:lpstr>
      <vt:lpstr>Internal Energy</vt:lpstr>
      <vt:lpstr>Internal Energy</vt:lpstr>
      <vt:lpstr>Internal Energy</vt:lpstr>
      <vt:lpstr>Internal Energy</vt:lpstr>
      <vt:lpstr>Which statements do you agree with?</vt:lpstr>
      <vt:lpstr>Can you describe and explain the difference between the properties of these two states of matter?</vt:lpstr>
      <vt:lpstr>Drill</vt:lpstr>
      <vt:lpstr>Drill answers</vt:lpstr>
      <vt:lpstr>PowerPoint Presentation</vt:lpstr>
      <vt:lpstr>Mark scheme</vt:lpstr>
      <vt:lpstr>I: Compare: to outline the similarities and/or differences between things</vt:lpstr>
      <vt:lpstr>We: Compare: to outline the similarities and/or differences between things</vt:lpstr>
      <vt:lpstr>You: Compare: to outline the similarities and/or differences between things</vt:lpstr>
      <vt:lpstr>Explain why…</vt:lpstr>
      <vt:lpstr>PowerPoint Presentation</vt:lpstr>
      <vt:lpstr>PowerPoint Presentation</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25</cp:revision>
  <dcterms:created xsi:type="dcterms:W3CDTF">2019-03-21T11:24:14Z</dcterms:created>
  <dcterms:modified xsi:type="dcterms:W3CDTF">2023-10-09T12:58:58Z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